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6"/>
  </p:notesMasterIdLst>
  <p:sldIdLst>
    <p:sldId id="256" r:id="rId2"/>
    <p:sldId id="287" r:id="rId3"/>
    <p:sldId id="264" r:id="rId4"/>
    <p:sldId id="271" r:id="rId5"/>
    <p:sldId id="257" r:id="rId6"/>
    <p:sldId id="272" r:id="rId7"/>
    <p:sldId id="265" r:id="rId8"/>
    <p:sldId id="288" r:id="rId9"/>
    <p:sldId id="275" r:id="rId10"/>
    <p:sldId id="266" r:id="rId11"/>
    <p:sldId id="274" r:id="rId12"/>
    <p:sldId id="273" r:id="rId13"/>
    <p:sldId id="268" r:id="rId14"/>
    <p:sldId id="269" r:id="rId15"/>
    <p:sldId id="286" r:id="rId16"/>
    <p:sldId id="276" r:id="rId17"/>
    <p:sldId id="283" r:id="rId18"/>
    <p:sldId id="284" r:id="rId19"/>
    <p:sldId id="277" r:id="rId20"/>
    <p:sldId id="278" r:id="rId21"/>
    <p:sldId id="282" r:id="rId22"/>
    <p:sldId id="281" r:id="rId23"/>
    <p:sldId id="261" r:id="rId24"/>
    <p:sldId id="26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AFF31"/>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00" d="100"/>
          <a:sy n="100" d="100"/>
        </p:scale>
        <p:origin x="-568"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88A3AB-E9DE-7048-8045-E1A2DD391F43}" type="datetimeFigureOut">
              <a:rPr lang="en-US" smtClean="0"/>
              <a:pPr/>
              <a:t>9/12/11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38930-34CA-A341-AB98-6D0B6D0FDA30}"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44399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ea typeface="ＭＳ Ｐゴシック" charset="-128"/>
              </a:rPr>
              <a:t>Two distinct types of images</a:t>
            </a:r>
            <a:r>
              <a:rPr lang="en-GB" sz="1200" dirty="0" smtClean="0">
                <a:ea typeface="ＭＳ Ｐゴシック" charset="-128"/>
              </a:rPr>
              <a:t> in the contest – tiled colour plates with minimal structure (images 1 – 5), and </a:t>
            </a:r>
            <a:r>
              <a:rPr lang="en-GB" sz="1200" dirty="0" err="1" smtClean="0">
                <a:ea typeface="ＭＳ Ｐゴシック" charset="-128"/>
              </a:rPr>
              <a:t>raytraced</a:t>
            </a:r>
            <a:r>
              <a:rPr lang="en-GB" sz="1200" dirty="0" smtClean="0">
                <a:ea typeface="ＭＳ Ｐゴシック" charset="-128"/>
              </a:rPr>
              <a:t> scenes (images 6 – 10) which may or may not contain shadowing, </a:t>
            </a:r>
            <a:r>
              <a:rPr lang="en-GB" sz="1200" dirty="0" err="1" smtClean="0">
                <a:ea typeface="ＭＳ Ｐゴシック" charset="-128"/>
              </a:rPr>
              <a:t>specular</a:t>
            </a:r>
            <a:r>
              <a:rPr lang="en-GB" sz="1200" dirty="0" smtClean="0">
                <a:ea typeface="ＭＳ Ｐゴシック" charset="-128"/>
              </a:rPr>
              <a:t> reflections etc.</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ea typeface="ＭＳ Ｐゴシック" charset="-128"/>
              </a:rPr>
              <a:t>The problem is hard because</a:t>
            </a:r>
            <a:r>
              <a:rPr lang="en-GB" sz="1200" baseline="0" dirty="0" smtClean="0">
                <a:ea typeface="ＭＳ Ｐゴシック" charset="-128"/>
              </a:rPr>
              <a:t> neither the surfaces nor the </a:t>
            </a:r>
            <a:r>
              <a:rPr lang="en-GB" sz="1200" baseline="0" dirty="0" err="1" smtClean="0">
                <a:ea typeface="ＭＳ Ｐゴシック" charset="-128"/>
              </a:rPr>
              <a:t>illuminants</a:t>
            </a:r>
            <a:r>
              <a:rPr lang="en-GB" sz="1200" baseline="0" dirty="0" smtClean="0">
                <a:ea typeface="ＭＳ Ｐゴシック" charset="-128"/>
              </a:rPr>
              <a:t> are known. What is known is that each image is rendered with a single light source. In the tiled images, </a:t>
            </a:r>
            <a:r>
              <a:rPr lang="en-GB" sz="1200" baseline="0" dirty="0" err="1" smtClean="0">
                <a:ea typeface="ＭＳ Ｐゴシック" charset="-128"/>
              </a:rPr>
              <a:t>color</a:t>
            </a:r>
            <a:r>
              <a:rPr lang="en-GB" sz="1200" baseline="0" dirty="0" smtClean="0">
                <a:ea typeface="ＭＳ Ｐゴシック" charset="-128"/>
              </a:rPr>
              <a:t> variations are due solely to surface reflectance changes. In the 3D rendered images, there can be shadows, </a:t>
            </a:r>
            <a:r>
              <a:rPr lang="en-GB" sz="1200" baseline="0" dirty="0" err="1" smtClean="0">
                <a:ea typeface="ＭＳ Ｐゴシック" charset="-128"/>
              </a:rPr>
              <a:t>interreflections</a:t>
            </a:r>
            <a:r>
              <a:rPr lang="en-GB" sz="1200" baseline="0" dirty="0" smtClean="0">
                <a:ea typeface="ＭＳ Ｐゴシック" charset="-128"/>
              </a:rPr>
              <a:t> etc… </a:t>
            </a:r>
            <a:endParaRPr lang="en-GB" sz="1200"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his own words….</a:t>
            </a:r>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talking about the equation</a:t>
            </a:r>
            <a:r>
              <a:rPr lang="en-US" baseline="0" dirty="0" smtClean="0"/>
              <a:t> – highlight the fact that we want to know </a:t>
            </a:r>
            <a:r>
              <a:rPr lang="en-US" baseline="0" dirty="0" err="1" smtClean="0"/>
              <a:t>b</a:t>
            </a:r>
            <a:r>
              <a:rPr lang="en-US" baseline="0" dirty="0" smtClean="0"/>
              <a:t> which is a 3x1 vector for any single image. And we know all of the other things: (a, B)</a:t>
            </a:r>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baseline="0" dirty="0" smtClean="0"/>
              <a:t> At first it seems odd that he should have picked two or three scenes where he could have estimated the reflectance directly from </a:t>
            </a:r>
            <a:r>
              <a:rPr lang="en-US" baseline="0" dirty="0" err="1" smtClean="0"/>
              <a:t>specular</a:t>
            </a:r>
            <a:r>
              <a:rPr lang="en-US" baseline="0" dirty="0" smtClean="0"/>
              <a:t> highlights. However 1) When we started we began with a faster scoring schedules and he assumed he would have time to finish all the scenes 2) He wanted to make  a point (that you didn’t need the images to estimate the </a:t>
            </a:r>
            <a:r>
              <a:rPr lang="en-US" baseline="0" dirty="0" err="1" smtClean="0"/>
              <a:t>illum</a:t>
            </a:r>
            <a:r>
              <a:rPr lang="en-US" baseline="0" dirty="0" smtClean="0"/>
              <a:t>) and 3) “</a:t>
            </a:r>
            <a:r>
              <a:rPr lang="en-US" sz="1200" kern="1200" dirty="0" smtClean="0">
                <a:solidFill>
                  <a:schemeClr val="tx1"/>
                </a:solidFill>
                <a:latin typeface="+mn-lt"/>
                <a:ea typeface="+mn-ea"/>
                <a:cs typeface="+mn-cs"/>
              </a:rPr>
              <a:t>The second reason relates to a weakness with the method I used. Basically, correct me if I am wrong, but I believe that in the scene set-up, the light sources were much closer to the objects in the </a:t>
            </a:r>
            <a:r>
              <a:rPr lang="en-US" sz="1200" kern="1200" dirty="0" err="1" smtClean="0">
                <a:solidFill>
                  <a:schemeClr val="tx1"/>
                </a:solidFill>
                <a:latin typeface="+mn-lt"/>
                <a:ea typeface="+mn-ea"/>
                <a:cs typeface="+mn-cs"/>
              </a:rPr>
              <a:t>raytraced</a:t>
            </a:r>
            <a:r>
              <a:rPr lang="en-US" sz="1200" kern="1200" dirty="0" smtClean="0">
                <a:solidFill>
                  <a:schemeClr val="tx1"/>
                </a:solidFill>
                <a:latin typeface="+mn-lt"/>
                <a:ea typeface="+mn-ea"/>
                <a:cs typeface="+mn-cs"/>
              </a:rPr>
              <a:t> scenes than in the tiled-plate scenes. (You probably did this to ensure the illumination of the plate scenes was roughly spatially flat in intensity over the tiles.) One consequence of this is that the returned MSE deltas are much smaller for the tiled plate scenes than for the </a:t>
            </a:r>
            <a:r>
              <a:rPr lang="en-US" sz="1200" kern="1200" dirty="0" err="1" smtClean="0">
                <a:solidFill>
                  <a:schemeClr val="tx1"/>
                </a:solidFill>
                <a:latin typeface="+mn-lt"/>
                <a:ea typeface="+mn-ea"/>
                <a:cs typeface="+mn-cs"/>
              </a:rPr>
              <a:t>raytraced</a:t>
            </a:r>
            <a:r>
              <a:rPr lang="en-US" sz="1200" kern="1200" dirty="0" smtClean="0">
                <a:solidFill>
                  <a:schemeClr val="tx1"/>
                </a:solidFill>
                <a:latin typeface="+mn-lt"/>
                <a:ea typeface="+mn-ea"/>
                <a:cs typeface="+mn-cs"/>
              </a:rPr>
              <a:t> scenes. The probe method suffers from a limitation that if the probe happens to be close to the null space of the equation set built up from the returned MSE scores, then small errors in the returned MSE scores can lead to very large errors in the reconstructed spectrum. Because the MSE values were only returned to two decimal places this can have a significant effect if two probes lead to only a small MSE difference, which happened with the tiled plate scene I probed. I put together a model which graphed worst-case spectrum recovery errors given the two decimal place MSE rounding and it can be quite large! So this provided another good reason to “stay away” from the tiled-plate scenes because the next one could have been even worse.”</a:t>
            </a:r>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the first few entries, updating was limited to once a week to prevent subjects from using the scores themselves to iterate through the solution space. We assumed that there were at least 30 variables  - too many for a brute force search.</a:t>
            </a:r>
          </a:p>
          <a:p>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cluster of</a:t>
            </a:r>
            <a:r>
              <a:rPr lang="en-US" baseline="0" dirty="0" smtClean="0"/>
              <a:t> about 20 in MIT…. Others from France, Italy, Germany, UK, Japan, Canada. Several from the West Coast.  Thanks to Bill Freeman for assigning entering the contest as a problem set in his graduate computer vision class.</a:t>
            </a:r>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cluster of</a:t>
            </a:r>
            <a:r>
              <a:rPr lang="en-US" baseline="0" dirty="0" smtClean="0"/>
              <a:t> about 20 in MIT…. Others from France, Italy, Germany, UK, Japan, Canada. Several from the West Coast.</a:t>
            </a:r>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leaderboard</a:t>
            </a:r>
            <a:r>
              <a:rPr lang="en-US" baseline="0" dirty="0" smtClean="0"/>
              <a:t> scores improved over time and competition was fierce towards the end. The true scores are lower than they might seem because at least two of the best competitors </a:t>
            </a:r>
            <a:r>
              <a:rPr lang="en-US" baseline="0" dirty="0" smtClean="0"/>
              <a:t>‘camouflaged’ </a:t>
            </a:r>
            <a:r>
              <a:rPr lang="en-US" baseline="0" dirty="0" smtClean="0"/>
              <a:t>their error scores to disguise their progress (or, because it was not necessary to submit the best estimate for the entire set each time). </a:t>
            </a:r>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a:t>
            </a:r>
            <a:r>
              <a:rPr lang="en-US" baseline="0" dirty="0" smtClean="0"/>
              <a:t> competitors used these to directly estimate the illuminant. Ales used the highlighted ‘almost </a:t>
            </a:r>
            <a:r>
              <a:rPr lang="en-US" baseline="0" dirty="0" err="1" smtClean="0"/>
              <a:t>specular</a:t>
            </a:r>
            <a:r>
              <a:rPr lang="en-US" baseline="0" dirty="0" smtClean="0"/>
              <a:t>’ region in 8 and a nearby non-</a:t>
            </a:r>
            <a:r>
              <a:rPr lang="en-US" baseline="0" dirty="0" err="1" smtClean="0"/>
              <a:t>specular</a:t>
            </a:r>
            <a:r>
              <a:rPr lang="en-US" baseline="0" dirty="0" smtClean="0"/>
              <a:t> region and estimated the diffuse and </a:t>
            </a:r>
            <a:r>
              <a:rPr lang="en-US" baseline="0" dirty="0" err="1" smtClean="0"/>
              <a:t>specular</a:t>
            </a:r>
            <a:r>
              <a:rPr lang="en-US" baseline="0" dirty="0" smtClean="0"/>
              <a:t> components by assuming that the bright spot was composed of a </a:t>
            </a:r>
            <a:r>
              <a:rPr lang="en-US" baseline="0" dirty="0" err="1" smtClean="0"/>
              <a:t>specular+diffuse</a:t>
            </a:r>
            <a:r>
              <a:rPr lang="en-US" baseline="0" dirty="0" smtClean="0"/>
              <a:t> component while he nearby region was just diffuse. At least two entrants referenced Lee, JOSA A 1986.</a:t>
            </a:r>
          </a:p>
          <a:p>
            <a:endParaRPr lang="en-US" baseline="0" dirty="0" smtClean="0"/>
          </a:p>
          <a:p>
            <a:r>
              <a:rPr lang="en-US" baseline="0" dirty="0" smtClean="0"/>
              <a:t>Indeed, this assumption was valid for the the images with spheres, although the strength and spread of the specular component varied across images.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ea typeface="ＭＳ Ｐゴシック" charset="-128"/>
              </a:rPr>
              <a:t>Example right shows image 10 actual </a:t>
            </a:r>
            <a:r>
              <a:rPr lang="en-GB" sz="1200" dirty="0" err="1" smtClean="0">
                <a:ea typeface="ＭＳ Ｐゴシック" charset="-128"/>
              </a:rPr>
              <a:t>illuminant</a:t>
            </a:r>
            <a:r>
              <a:rPr lang="en-GB" sz="1200" dirty="0" smtClean="0">
                <a:ea typeface="ＭＳ Ｐゴシック" charset="-128"/>
              </a:rPr>
              <a:t> spectrum (solid line), and </a:t>
            </a:r>
            <a:r>
              <a:rPr lang="en-GB" sz="1200" b="1" dirty="0" smtClean="0">
                <a:ea typeface="ＭＳ Ｐゴシック" charset="-128"/>
              </a:rPr>
              <a:t>spectrum estimated using above approach (dotted line)</a:t>
            </a:r>
            <a:r>
              <a:rPr lang="en-GB" sz="1200" dirty="0" smtClean="0">
                <a:ea typeface="ＭＳ Ｐゴシック" charset="-128"/>
              </a:rPr>
              <a:t> – MSE is 346 (i.e. this image would contribute 34.6 to the total </a:t>
            </a:r>
            <a:r>
              <a:rPr lang="en-GB" sz="1200" dirty="0" err="1" smtClean="0">
                <a:ea typeface="ＭＳ Ｐゴシック" charset="-128"/>
              </a:rPr>
              <a:t>leaderboard</a:t>
            </a:r>
            <a:r>
              <a:rPr lang="en-GB" sz="1200" dirty="0" smtClean="0">
                <a:ea typeface="ＭＳ Ｐゴシック" charset="-128"/>
              </a:rPr>
              <a:t> score – which is not very much error)</a:t>
            </a:r>
          </a:p>
          <a:p>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group inferred</a:t>
            </a:r>
            <a:r>
              <a:rPr lang="en-US" baseline="0" dirty="0" smtClean="0"/>
              <a:t> that images 1 and 2 were of the same surfaces under different illuminants.  This inference was correct.</a:t>
            </a:r>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group assume</a:t>
            </a:r>
            <a:r>
              <a:rPr lang="en-US" baseline="0" dirty="0" smtClean="0"/>
              <a:t>d that this patch was white and used that to estimate the illuminant. </a:t>
            </a:r>
            <a:endParaRPr lang="en-US" dirty="0"/>
          </a:p>
        </p:txBody>
      </p:sp>
      <p:sp>
        <p:nvSpPr>
          <p:cNvPr id="4" name="Slide Number Placeholder 3"/>
          <p:cNvSpPr>
            <a:spLocks noGrp="1"/>
          </p:cNvSpPr>
          <p:nvPr>
            <p:ph type="sldNum" sz="quarter" idx="10"/>
          </p:nvPr>
        </p:nvSpPr>
        <p:spPr/>
        <p:txBody>
          <a:bodyPr/>
          <a:lstStyle/>
          <a:p>
            <a:fld id="{EE138930-34CA-A341-AB98-6D0B6D0FDA3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D5F9F-CF38-884D-85D6-E0E63D01BA94}" type="datetimeFigureOut">
              <a:rPr lang="en-US" smtClean="0"/>
              <a:pPr/>
              <a:t>9/12/11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5C9E-3F5E-4B4B-A1CE-886B57C13A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D5F9F-CF38-884D-85D6-E0E63D01BA94}" type="datetimeFigureOut">
              <a:rPr lang="en-US" smtClean="0"/>
              <a:pPr/>
              <a:t>9/12/11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5C9E-3F5E-4B4B-A1CE-886B57C13A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D5F9F-CF38-884D-85D6-E0E63D01BA94}" type="datetimeFigureOut">
              <a:rPr lang="en-US" smtClean="0"/>
              <a:pPr/>
              <a:t>9/12/11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5C9E-3F5E-4B4B-A1CE-886B57C13A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D5F9F-CF38-884D-85D6-E0E63D01BA94}" type="datetimeFigureOut">
              <a:rPr lang="en-US" smtClean="0"/>
              <a:pPr/>
              <a:t>9/12/11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5C9E-3F5E-4B4B-A1CE-886B57C13A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D5F9F-CF38-884D-85D6-E0E63D01BA94}" type="datetimeFigureOut">
              <a:rPr lang="en-US" smtClean="0"/>
              <a:pPr/>
              <a:t>9/12/11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5C9E-3F5E-4B4B-A1CE-886B57C13A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D5F9F-CF38-884D-85D6-E0E63D01BA94}" type="datetimeFigureOut">
              <a:rPr lang="en-US" smtClean="0"/>
              <a:pPr/>
              <a:t>9/12/11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15C9E-3F5E-4B4B-A1CE-886B57C13A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D5F9F-CF38-884D-85D6-E0E63D01BA94}" type="datetimeFigureOut">
              <a:rPr lang="en-US" smtClean="0"/>
              <a:pPr/>
              <a:t>9/12/11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15C9E-3F5E-4B4B-A1CE-886B57C13A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D5F9F-CF38-884D-85D6-E0E63D01BA94}" type="datetimeFigureOut">
              <a:rPr lang="en-US" smtClean="0"/>
              <a:pPr/>
              <a:t>9/12/11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15C9E-3F5E-4B4B-A1CE-886B57C13A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D5F9F-CF38-884D-85D6-E0E63D01BA94}" type="datetimeFigureOut">
              <a:rPr lang="en-US" smtClean="0"/>
              <a:pPr/>
              <a:t>9/12/11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15C9E-3F5E-4B4B-A1CE-886B57C13A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D5F9F-CF38-884D-85D6-E0E63D01BA94}" type="datetimeFigureOut">
              <a:rPr lang="en-US" smtClean="0"/>
              <a:pPr/>
              <a:t>9/12/11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15C9E-3F5E-4B4B-A1CE-886B57C13A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D5F9F-CF38-884D-85D6-E0E63D01BA94}" type="datetimeFigureOut">
              <a:rPr lang="en-US" smtClean="0"/>
              <a:pPr/>
              <a:t>9/12/11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15C9E-3F5E-4B4B-A1CE-886B57C13A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D5F9F-CF38-884D-85D6-E0E63D01BA94}" type="datetimeFigureOut">
              <a:rPr lang="en-US" smtClean="0"/>
              <a:pPr/>
              <a:t>9/12/11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15C9E-3F5E-4B4B-A1CE-886B57C13A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df"/><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195" y="2130425"/>
            <a:ext cx="8966805" cy="1470025"/>
          </a:xfrm>
        </p:spPr>
        <p:txBody>
          <a:bodyPr>
            <a:normAutofit/>
          </a:bodyPr>
          <a:lstStyle/>
          <a:p>
            <a:pPr algn="l"/>
            <a:r>
              <a:rPr lang="en-US" sz="4000" dirty="0" smtClean="0"/>
              <a:t>OSA 2011 Spectrum Estimation Competition</a:t>
            </a:r>
            <a:endParaRPr lang="en-US" sz="4000" dirty="0"/>
          </a:p>
        </p:txBody>
      </p:sp>
      <p:pic>
        <p:nvPicPr>
          <p:cNvPr id="4" name="Picture 3"/>
          <p:cNvPicPr>
            <a:picLocks noChangeAspect="1"/>
          </p:cNvPicPr>
          <p:nvPr/>
        </p:nvPicPr>
        <p:blipFill>
          <a:blip r:embed="rId2"/>
          <a:stretch>
            <a:fillRect/>
          </a:stretch>
        </p:blipFill>
        <p:spPr>
          <a:xfrm>
            <a:off x="474743" y="5594632"/>
            <a:ext cx="1638300" cy="660400"/>
          </a:xfrm>
          <a:prstGeom prst="rect">
            <a:avLst/>
          </a:prstGeom>
        </p:spPr>
      </p:pic>
      <p:pic>
        <p:nvPicPr>
          <p:cNvPr id="5" name="Picture 4"/>
          <p:cNvPicPr>
            <a:picLocks noChangeAspect="1"/>
          </p:cNvPicPr>
          <p:nvPr/>
        </p:nvPicPr>
        <p:blipFill>
          <a:blip r:embed="rId3"/>
          <a:stretch>
            <a:fillRect/>
          </a:stretch>
        </p:blipFill>
        <p:spPr>
          <a:xfrm>
            <a:off x="6600767" y="4901931"/>
            <a:ext cx="2084197" cy="13854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1004"/>
            <a:ext cx="8229600" cy="570731"/>
          </a:xfrm>
        </p:spPr>
        <p:txBody>
          <a:bodyPr>
            <a:noAutofit/>
          </a:bodyPr>
          <a:lstStyle/>
          <a:p>
            <a:r>
              <a:rPr lang="en-US" sz="2400" dirty="0" smtClean="0"/>
              <a:t>Identify </a:t>
            </a:r>
            <a:r>
              <a:rPr lang="en-US" sz="2400" dirty="0" err="1" smtClean="0"/>
              <a:t>specular</a:t>
            </a:r>
            <a:r>
              <a:rPr lang="en-US" sz="2400" dirty="0" smtClean="0"/>
              <a:t> highlights in some images, and use these to estimate scene illuminant. </a:t>
            </a:r>
            <a:endParaRPr lang="en-US" sz="2400" dirty="0"/>
          </a:p>
        </p:txBody>
      </p:sp>
      <p:pic>
        <p:nvPicPr>
          <p:cNvPr id="5" name="Picture 4"/>
          <p:cNvPicPr>
            <a:picLocks noChangeAspect="1"/>
          </p:cNvPicPr>
          <p:nvPr/>
        </p:nvPicPr>
        <p:blipFill>
          <a:blip r:embed="rId3"/>
          <a:stretch>
            <a:fillRect/>
          </a:stretch>
        </p:blipFill>
        <p:spPr>
          <a:xfrm>
            <a:off x="331409" y="3042257"/>
            <a:ext cx="2439133" cy="2156162"/>
          </a:xfrm>
          <a:prstGeom prst="rect">
            <a:avLst/>
          </a:prstGeom>
        </p:spPr>
      </p:pic>
      <p:pic>
        <p:nvPicPr>
          <p:cNvPr id="6" name="Picture 5"/>
          <p:cNvPicPr>
            <a:picLocks noChangeAspect="1"/>
          </p:cNvPicPr>
          <p:nvPr/>
        </p:nvPicPr>
        <p:blipFill>
          <a:blip r:embed="rId4"/>
          <a:stretch>
            <a:fillRect/>
          </a:stretch>
        </p:blipFill>
        <p:spPr>
          <a:xfrm>
            <a:off x="3334119" y="3042257"/>
            <a:ext cx="2439133" cy="2156162"/>
          </a:xfrm>
          <a:prstGeom prst="rect">
            <a:avLst/>
          </a:prstGeom>
        </p:spPr>
      </p:pic>
      <p:pic>
        <p:nvPicPr>
          <p:cNvPr id="7" name="Picture 6"/>
          <p:cNvPicPr>
            <a:picLocks noChangeAspect="1"/>
          </p:cNvPicPr>
          <p:nvPr/>
        </p:nvPicPr>
        <p:blipFill>
          <a:blip r:embed="rId5"/>
          <a:stretch>
            <a:fillRect/>
          </a:stretch>
        </p:blipFill>
        <p:spPr>
          <a:xfrm>
            <a:off x="6351595" y="3042257"/>
            <a:ext cx="2439133" cy="2156162"/>
          </a:xfrm>
          <a:prstGeom prst="rect">
            <a:avLst/>
          </a:prstGeom>
        </p:spPr>
      </p:pic>
      <p:sp>
        <p:nvSpPr>
          <p:cNvPr id="8" name="TextBox 7"/>
          <p:cNvSpPr txBox="1"/>
          <p:nvPr/>
        </p:nvSpPr>
        <p:spPr>
          <a:xfrm>
            <a:off x="152422" y="38607"/>
            <a:ext cx="7511283" cy="523220"/>
          </a:xfrm>
          <a:prstGeom prst="rect">
            <a:avLst/>
          </a:prstGeom>
          <a:noFill/>
        </p:spPr>
        <p:txBody>
          <a:bodyPr wrap="square" rtlCol="0">
            <a:spAutoFit/>
          </a:bodyPr>
          <a:lstStyle/>
          <a:p>
            <a:r>
              <a:rPr lang="en-US" sz="2800" dirty="0" smtClean="0"/>
              <a:t>Approaches Used</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2066791" y="1203229"/>
            <a:ext cx="5270541" cy="4669235"/>
          </a:xfrm>
          <a:prstGeom prst="rect">
            <a:avLst/>
          </a:prstGeom>
          <a:noFill/>
          <a:ln w="9525">
            <a:noFill/>
            <a:miter lim="800000"/>
            <a:headEnd/>
            <a:tailEnd/>
          </a:ln>
        </p:spPr>
      </p:pic>
      <p:sp>
        <p:nvSpPr>
          <p:cNvPr id="6" name="TextBox 5"/>
          <p:cNvSpPr txBox="1"/>
          <p:nvPr/>
        </p:nvSpPr>
        <p:spPr>
          <a:xfrm>
            <a:off x="152422" y="38607"/>
            <a:ext cx="7511283" cy="523220"/>
          </a:xfrm>
          <a:prstGeom prst="rect">
            <a:avLst/>
          </a:prstGeom>
          <a:noFill/>
        </p:spPr>
        <p:txBody>
          <a:bodyPr wrap="square" rtlCol="0">
            <a:spAutoFit/>
          </a:bodyPr>
          <a:lstStyle/>
          <a:p>
            <a:r>
              <a:rPr lang="en-US" sz="2800" dirty="0" err="1" smtClean="0"/>
              <a:t>Specular</a:t>
            </a:r>
            <a:r>
              <a:rPr lang="en-US" sz="2800" dirty="0" smtClean="0"/>
              <a:t> highlight example</a:t>
            </a:r>
            <a:endParaRPr lang="en-US" sz="2800" dirty="0"/>
          </a:p>
        </p:txBody>
      </p:sp>
      <p:sp>
        <p:nvSpPr>
          <p:cNvPr id="7" name="TextBox 6"/>
          <p:cNvSpPr txBox="1"/>
          <p:nvPr/>
        </p:nvSpPr>
        <p:spPr>
          <a:xfrm>
            <a:off x="6795974" y="6550223"/>
            <a:ext cx="2479978" cy="307777"/>
          </a:xfrm>
          <a:prstGeom prst="rect">
            <a:avLst/>
          </a:prstGeom>
          <a:noFill/>
        </p:spPr>
        <p:txBody>
          <a:bodyPr wrap="none" rtlCol="0">
            <a:spAutoFit/>
          </a:bodyPr>
          <a:lstStyle/>
          <a:p>
            <a:r>
              <a:rPr lang="en-US" sz="1400" dirty="0" smtClean="0"/>
              <a:t>Slide courtesy Adrian Cable</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22" y="859411"/>
            <a:ext cx="8686800" cy="1086764"/>
          </a:xfrm>
        </p:spPr>
        <p:txBody>
          <a:bodyPr>
            <a:noAutofit/>
          </a:bodyPr>
          <a:lstStyle/>
          <a:p>
            <a:r>
              <a:rPr lang="en-US" sz="2400" dirty="0" smtClean="0"/>
              <a:t>Infer (correctly as it happens) from relation of between square cone responses that same surfaces were used to synthesize images 1 and 2.  Use this with method of </a:t>
            </a:r>
            <a:r>
              <a:rPr lang="en-US" sz="2400" dirty="0" err="1" smtClean="0"/>
              <a:t>D’Zmura</a:t>
            </a:r>
            <a:r>
              <a:rPr lang="en-US" sz="2400" dirty="0" smtClean="0"/>
              <a:t> and Iverson to estimate illuminant in each scene.</a:t>
            </a:r>
          </a:p>
        </p:txBody>
      </p:sp>
      <p:pic>
        <p:nvPicPr>
          <p:cNvPr id="5" name="Picture 4"/>
          <p:cNvPicPr>
            <a:picLocks noChangeAspect="1"/>
          </p:cNvPicPr>
          <p:nvPr/>
        </p:nvPicPr>
        <p:blipFill>
          <a:blip r:embed="rId3"/>
          <a:stretch>
            <a:fillRect/>
          </a:stretch>
        </p:blipFill>
        <p:spPr>
          <a:xfrm>
            <a:off x="442434" y="3101410"/>
            <a:ext cx="3750374" cy="2492939"/>
          </a:xfrm>
          <a:prstGeom prst="rect">
            <a:avLst/>
          </a:prstGeom>
        </p:spPr>
      </p:pic>
      <p:pic>
        <p:nvPicPr>
          <p:cNvPr id="6" name="Picture 5"/>
          <p:cNvPicPr>
            <a:picLocks noChangeAspect="1"/>
          </p:cNvPicPr>
          <p:nvPr/>
        </p:nvPicPr>
        <p:blipFill>
          <a:blip r:embed="rId4"/>
          <a:stretch>
            <a:fillRect/>
          </a:stretch>
        </p:blipFill>
        <p:spPr>
          <a:xfrm>
            <a:off x="4695921" y="3081780"/>
            <a:ext cx="3779906" cy="2512569"/>
          </a:xfrm>
          <a:prstGeom prst="rect">
            <a:avLst/>
          </a:prstGeom>
        </p:spPr>
      </p:pic>
      <p:sp>
        <p:nvSpPr>
          <p:cNvPr id="9" name="TextBox 8"/>
          <p:cNvSpPr txBox="1"/>
          <p:nvPr/>
        </p:nvSpPr>
        <p:spPr>
          <a:xfrm>
            <a:off x="152422" y="38607"/>
            <a:ext cx="7511283" cy="523220"/>
          </a:xfrm>
          <a:prstGeom prst="rect">
            <a:avLst/>
          </a:prstGeom>
          <a:noFill/>
        </p:spPr>
        <p:txBody>
          <a:bodyPr wrap="square" rtlCol="0">
            <a:spAutoFit/>
          </a:bodyPr>
          <a:lstStyle/>
          <a:p>
            <a:r>
              <a:rPr lang="en-US" sz="2800" dirty="0" smtClean="0"/>
              <a:t>Approaches Used</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1827"/>
            <a:ext cx="8229600" cy="1062735"/>
          </a:xfrm>
        </p:spPr>
        <p:txBody>
          <a:bodyPr>
            <a:normAutofit fontScale="92500" lnSpcReduction="10000"/>
          </a:bodyPr>
          <a:lstStyle/>
          <a:p>
            <a:r>
              <a:rPr lang="en-US" sz="2400" dirty="0" smtClean="0"/>
              <a:t>Guess that some patch was spectrally flat.  Not exactly true, but close for some surfaces.  (Contestant didn’t tell us which one they thought was spectrally flat.)</a:t>
            </a:r>
            <a:endParaRPr lang="en-US" sz="2400" dirty="0"/>
          </a:p>
        </p:txBody>
      </p:sp>
      <p:pic>
        <p:nvPicPr>
          <p:cNvPr id="4" name="Picture 3"/>
          <p:cNvPicPr>
            <a:picLocks noChangeAspect="1"/>
          </p:cNvPicPr>
          <p:nvPr/>
        </p:nvPicPr>
        <p:blipFill>
          <a:blip r:embed="rId3"/>
          <a:stretch>
            <a:fillRect/>
          </a:stretch>
        </p:blipFill>
        <p:spPr>
          <a:xfrm>
            <a:off x="653778" y="2741963"/>
            <a:ext cx="3808652" cy="2531677"/>
          </a:xfrm>
          <a:prstGeom prst="rect">
            <a:avLst/>
          </a:prstGeom>
        </p:spPr>
      </p:pic>
      <p:pic>
        <p:nvPicPr>
          <p:cNvPr id="9" name="Picture 8" descr="surfaceSrf8.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917016" y="2522124"/>
            <a:ext cx="3889183" cy="3167576"/>
          </a:xfrm>
          <a:prstGeom prst="rect">
            <a:avLst/>
          </a:prstGeom>
        </p:spPr>
      </p:pic>
      <p:sp>
        <p:nvSpPr>
          <p:cNvPr id="10" name="TextBox 9"/>
          <p:cNvSpPr txBox="1"/>
          <p:nvPr/>
        </p:nvSpPr>
        <p:spPr>
          <a:xfrm>
            <a:off x="152422" y="38607"/>
            <a:ext cx="7511283" cy="523220"/>
          </a:xfrm>
          <a:prstGeom prst="rect">
            <a:avLst/>
          </a:prstGeom>
          <a:noFill/>
        </p:spPr>
        <p:txBody>
          <a:bodyPr wrap="square" rtlCol="0">
            <a:spAutoFit/>
          </a:bodyPr>
          <a:lstStyle/>
          <a:p>
            <a:r>
              <a:rPr lang="en-US" sz="2800" dirty="0" smtClean="0"/>
              <a:t>Approaches Used</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52422" y="38607"/>
            <a:ext cx="7511283" cy="523220"/>
          </a:xfrm>
          <a:prstGeom prst="rect">
            <a:avLst/>
          </a:prstGeom>
          <a:noFill/>
        </p:spPr>
        <p:txBody>
          <a:bodyPr wrap="square" rtlCol="0">
            <a:spAutoFit/>
          </a:bodyPr>
          <a:lstStyle/>
          <a:p>
            <a:r>
              <a:rPr lang="en-US" sz="2800" dirty="0" smtClean="0"/>
              <a:t>Approaches</a:t>
            </a:r>
            <a:endParaRPr lang="en-US" sz="2800" dirty="0"/>
          </a:p>
        </p:txBody>
      </p:sp>
      <p:sp>
        <p:nvSpPr>
          <p:cNvPr id="5" name="Content Placeholder 2"/>
          <p:cNvSpPr>
            <a:spLocks noGrp="1"/>
          </p:cNvSpPr>
          <p:nvPr>
            <p:ph idx="1"/>
          </p:nvPr>
        </p:nvSpPr>
        <p:spPr>
          <a:xfrm>
            <a:off x="457200" y="561827"/>
            <a:ext cx="8229600" cy="1062735"/>
          </a:xfrm>
        </p:spPr>
        <p:txBody>
          <a:bodyPr>
            <a:noAutofit/>
          </a:bodyPr>
          <a:lstStyle/>
          <a:p>
            <a:r>
              <a:rPr lang="en-US" sz="2400" dirty="0" smtClean="0"/>
              <a:t>Assume a prior over surfaces and illuminants and employ Bayesian methods.  Will work great if assumed priors match those used to construct images, but will suffer when assumed prior is incorrect.  The two entries based on this approach achieved the second and fifth best scores.</a:t>
            </a:r>
          </a:p>
          <a:p>
            <a:r>
              <a:rPr lang="en-US" sz="2400" dirty="0" smtClean="0"/>
              <a:t>Method used to achieve third best score not known to us (yet).</a:t>
            </a:r>
          </a:p>
          <a:p>
            <a:r>
              <a:rPr lang="en-US" sz="2400" dirty="0" smtClean="0"/>
              <a:t>Use constraints that surface reflectance constrained between 0 and 1 and that illuminant spectra are positive.  This led to the fourth best score.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83490" y="1279546"/>
            <a:ext cx="4432300" cy="2946400"/>
          </a:xfrm>
          <a:prstGeom prst="rect">
            <a:avLst/>
          </a:prstGeom>
        </p:spPr>
      </p:pic>
      <p:sp>
        <p:nvSpPr>
          <p:cNvPr id="5" name="TextBox 4"/>
          <p:cNvSpPr txBox="1"/>
          <p:nvPr/>
        </p:nvSpPr>
        <p:spPr>
          <a:xfrm>
            <a:off x="575886" y="1671899"/>
            <a:ext cx="3124172" cy="1754327"/>
          </a:xfrm>
          <a:prstGeom prst="rect">
            <a:avLst/>
          </a:prstGeom>
          <a:noFill/>
        </p:spPr>
        <p:txBody>
          <a:bodyPr wrap="none" rtlCol="0">
            <a:spAutoFit/>
          </a:bodyPr>
          <a:lstStyle/>
          <a:p>
            <a:r>
              <a:rPr lang="en-US" sz="3600" dirty="0" smtClean="0"/>
              <a:t>Dr Adrian Cable</a:t>
            </a:r>
          </a:p>
          <a:p>
            <a:endParaRPr lang="en-US" sz="3600" dirty="0" smtClean="0"/>
          </a:p>
          <a:p>
            <a:endParaRPr lang="en-US" sz="3600" dirty="0"/>
          </a:p>
        </p:txBody>
      </p:sp>
      <p:pic>
        <p:nvPicPr>
          <p:cNvPr id="6" name="Picture 5"/>
          <p:cNvPicPr>
            <a:picLocks noChangeAspect="1"/>
          </p:cNvPicPr>
          <p:nvPr/>
        </p:nvPicPr>
        <p:blipFill>
          <a:blip r:embed="rId3"/>
          <a:stretch>
            <a:fillRect/>
          </a:stretch>
        </p:blipFill>
        <p:spPr>
          <a:xfrm>
            <a:off x="694014" y="2525002"/>
            <a:ext cx="1308100" cy="977900"/>
          </a:xfrm>
          <a:prstGeom prst="rect">
            <a:avLst/>
          </a:prstGeom>
        </p:spPr>
      </p:pic>
      <p:sp>
        <p:nvSpPr>
          <p:cNvPr id="7" name="TextBox 6"/>
          <p:cNvSpPr txBox="1"/>
          <p:nvPr/>
        </p:nvSpPr>
        <p:spPr>
          <a:xfrm>
            <a:off x="4998667" y="4362361"/>
            <a:ext cx="3111148" cy="707886"/>
          </a:xfrm>
          <a:prstGeom prst="rect">
            <a:avLst/>
          </a:prstGeom>
          <a:noFill/>
        </p:spPr>
        <p:txBody>
          <a:bodyPr wrap="none" rtlCol="0">
            <a:spAutoFit/>
          </a:bodyPr>
          <a:lstStyle/>
          <a:p>
            <a:r>
              <a:rPr lang="en-US" sz="4000" dirty="0" smtClean="0"/>
              <a:t>“</a:t>
            </a:r>
            <a:r>
              <a:rPr lang="en-US" sz="4000" dirty="0" err="1" smtClean="0"/>
              <a:t>theleopards</a:t>
            </a:r>
            <a:r>
              <a:rPr lang="en-US" sz="4000" dirty="0" smtClean="0"/>
              <a:t>”</a:t>
            </a:r>
            <a:endParaRPr lang="en-US" sz="4000" dirty="0"/>
          </a:p>
        </p:txBody>
      </p:sp>
      <p:sp>
        <p:nvSpPr>
          <p:cNvPr id="9" name="TextBox 8"/>
          <p:cNvSpPr txBox="1"/>
          <p:nvPr/>
        </p:nvSpPr>
        <p:spPr>
          <a:xfrm>
            <a:off x="152422" y="38607"/>
            <a:ext cx="7511283" cy="523220"/>
          </a:xfrm>
          <a:prstGeom prst="rect">
            <a:avLst/>
          </a:prstGeom>
          <a:noFill/>
        </p:spPr>
        <p:txBody>
          <a:bodyPr wrap="square" rtlCol="0">
            <a:spAutoFit/>
          </a:bodyPr>
          <a:lstStyle/>
          <a:p>
            <a:r>
              <a:rPr lang="en-US" sz="2800" dirty="0" smtClean="0"/>
              <a:t>The winner</a:t>
            </a:r>
            <a:endParaRPr lang="en-US" sz="2800" dirty="0"/>
          </a:p>
        </p:txBody>
      </p:sp>
      <p:sp>
        <p:nvSpPr>
          <p:cNvPr id="10" name="TextBox 9"/>
          <p:cNvSpPr txBox="1"/>
          <p:nvPr/>
        </p:nvSpPr>
        <p:spPr>
          <a:xfrm>
            <a:off x="0" y="6550223"/>
            <a:ext cx="8229085" cy="307777"/>
          </a:xfrm>
          <a:prstGeom prst="rect">
            <a:avLst/>
          </a:prstGeom>
          <a:noFill/>
        </p:spPr>
        <p:txBody>
          <a:bodyPr wrap="none" rtlCol="0">
            <a:spAutoFit/>
          </a:bodyPr>
          <a:lstStyle/>
          <a:p>
            <a:r>
              <a:rPr lang="en-US" sz="1400" dirty="0" smtClean="0"/>
              <a:t>Dr. Cable unable to attend to give this presentation.  Slides shown today based on slides he prepared.</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88922" y="940679"/>
            <a:ext cx="8991578" cy="4525963"/>
          </a:xfrm>
        </p:spPr>
        <p:txBody>
          <a:bodyPr>
            <a:noAutofit/>
          </a:bodyPr>
          <a:lstStyle/>
          <a:p>
            <a:r>
              <a:rPr lang="en-GB" sz="2000" dirty="0" smtClean="0">
                <a:ea typeface="ＭＳ Ｐゴシック" charset="-128"/>
              </a:rPr>
              <a:t>The OSA </a:t>
            </a:r>
            <a:r>
              <a:rPr lang="en-GB" sz="2000" dirty="0">
                <a:ea typeface="ＭＳ Ｐゴシック" charset="-128"/>
              </a:rPr>
              <a:t>contest is intractable without additional information about each image due to the </a:t>
            </a:r>
            <a:r>
              <a:rPr lang="en-GB" sz="2000" dirty="0" err="1">
                <a:ea typeface="ＭＳ Ｐゴシック" charset="-128"/>
              </a:rPr>
              <a:t>underdetermination</a:t>
            </a:r>
            <a:r>
              <a:rPr lang="en-GB" sz="2000" dirty="0">
                <a:ea typeface="ＭＳ Ｐゴシック" charset="-128"/>
              </a:rPr>
              <a:t> of the underlying spectrum recovery problem</a:t>
            </a:r>
          </a:p>
          <a:p>
            <a:r>
              <a:rPr lang="en-GB" sz="2000" dirty="0">
                <a:ea typeface="ＭＳ Ｐゴシック" charset="-128"/>
              </a:rPr>
              <a:t>There is one piece of information we have not yet considered so far – the </a:t>
            </a:r>
            <a:r>
              <a:rPr lang="en-GB" sz="2000" b="1" dirty="0" err="1">
                <a:ea typeface="ＭＳ Ｐゴシック" charset="-128"/>
              </a:rPr>
              <a:t>leaderboard</a:t>
            </a:r>
            <a:r>
              <a:rPr lang="en-GB" sz="2000" b="1" dirty="0">
                <a:ea typeface="ＭＳ Ｐゴシック" charset="-128"/>
              </a:rPr>
              <a:t> score itself</a:t>
            </a:r>
            <a:r>
              <a:rPr lang="en-GB" sz="2000" dirty="0">
                <a:ea typeface="ＭＳ Ｐゴシック" charset="-128"/>
              </a:rPr>
              <a:t>, i.e. the MSE between actual </a:t>
            </a:r>
            <a:r>
              <a:rPr lang="en-GB" sz="2000" dirty="0" err="1">
                <a:ea typeface="ＭＳ Ｐゴシック" charset="-128"/>
              </a:rPr>
              <a:t>illuminant</a:t>
            </a:r>
            <a:r>
              <a:rPr lang="en-GB" sz="2000" dirty="0">
                <a:ea typeface="ＭＳ Ｐゴシック" charset="-128"/>
              </a:rPr>
              <a:t> spectra and competitor estimates</a:t>
            </a:r>
            <a:endParaRPr lang="en-GB" sz="2000" b="1" dirty="0">
              <a:ea typeface="ＭＳ Ｐゴシック" charset="-128"/>
            </a:endParaRPr>
          </a:p>
          <a:p>
            <a:r>
              <a:rPr lang="en-GB" sz="2000" dirty="0">
                <a:ea typeface="ＭＳ Ｐゴシック" charset="-128"/>
              </a:rPr>
              <a:t>Use of the </a:t>
            </a:r>
            <a:r>
              <a:rPr lang="en-GB" sz="2000" dirty="0" err="1">
                <a:ea typeface="ＭＳ Ｐゴシック" charset="-128"/>
              </a:rPr>
              <a:t>leaderboard</a:t>
            </a:r>
            <a:r>
              <a:rPr lang="en-GB" sz="2000" dirty="0">
                <a:ea typeface="ＭＳ Ｐゴシック" charset="-128"/>
              </a:rPr>
              <a:t> score by contest competitors to hone submissions is permitted by the contest </a:t>
            </a:r>
            <a:r>
              <a:rPr lang="en-GB" sz="2000" dirty="0" smtClean="0">
                <a:ea typeface="ＭＳ Ｐゴシック" charset="-128"/>
              </a:rPr>
              <a:t>rules</a:t>
            </a:r>
          </a:p>
          <a:p>
            <a:r>
              <a:rPr lang="en-GB" sz="2000" dirty="0" smtClean="0">
                <a:ea typeface="ＭＳ Ｐゴシック" charset="-128"/>
              </a:rPr>
              <a:t>The </a:t>
            </a:r>
            <a:r>
              <a:rPr lang="en-GB" sz="2000" dirty="0" err="1">
                <a:ea typeface="ＭＳ Ｐゴシック" charset="-128"/>
              </a:rPr>
              <a:t>leaderboard</a:t>
            </a:r>
            <a:r>
              <a:rPr lang="en-GB" sz="2000" dirty="0">
                <a:ea typeface="ＭＳ Ｐゴシック" charset="-128"/>
              </a:rPr>
              <a:t> scores for contest submissions convey enough information to recover the corresponding illumination spectra for each image exactly</a:t>
            </a:r>
          </a:p>
          <a:p>
            <a:r>
              <a:rPr lang="en-GB" sz="2000" dirty="0">
                <a:ea typeface="ＭＳ Ｐゴシック" charset="-128"/>
              </a:rPr>
              <a:t>In fact – surprising as this may seem – the </a:t>
            </a:r>
            <a:r>
              <a:rPr lang="en-GB" sz="2000" dirty="0" err="1">
                <a:ea typeface="ＭＳ Ｐゴシック" charset="-128"/>
              </a:rPr>
              <a:t>leaderboard</a:t>
            </a:r>
            <a:r>
              <a:rPr lang="en-GB" sz="2000" dirty="0">
                <a:ea typeface="ＭＳ Ｐゴシック" charset="-128"/>
              </a:rPr>
              <a:t> score is </a:t>
            </a:r>
            <a:r>
              <a:rPr lang="en-GB" sz="2000" b="1" dirty="0">
                <a:ea typeface="ＭＳ Ｐゴシック" charset="-128"/>
              </a:rPr>
              <a:t>the only information needed</a:t>
            </a:r>
            <a:r>
              <a:rPr lang="en-GB" sz="2000" dirty="0">
                <a:ea typeface="ＭＳ Ｐゴシック" charset="-128"/>
              </a:rPr>
              <a:t> to extract the </a:t>
            </a:r>
            <a:r>
              <a:rPr lang="en-GB" sz="2000" dirty="0" err="1">
                <a:ea typeface="ＭＳ Ｐゴシック" charset="-128"/>
              </a:rPr>
              <a:t>illuminant</a:t>
            </a:r>
            <a:r>
              <a:rPr lang="en-GB" sz="2000" dirty="0">
                <a:ea typeface="ＭＳ Ｐゴシック" charset="-128"/>
              </a:rPr>
              <a:t> spectrum for each image with zero error</a:t>
            </a:r>
          </a:p>
          <a:p>
            <a:pPr lvl="1"/>
            <a:r>
              <a:rPr lang="en-GB" sz="2000" u="sng" dirty="0">
                <a:ea typeface="ＭＳ Ｐゴシック" charset="-128"/>
              </a:rPr>
              <a:t>The contest images themselves are not needed (!</a:t>
            </a:r>
            <a:r>
              <a:rPr lang="en-GB" sz="2000" u="sng" dirty="0" smtClean="0">
                <a:ea typeface="ＭＳ Ｐゴシック" charset="-128"/>
              </a:rPr>
              <a:t>)</a:t>
            </a:r>
            <a:endParaRPr lang="en-GB" sz="2000" u="sng" dirty="0">
              <a:ea typeface="ＭＳ Ｐゴシック" charset="-128"/>
            </a:endParaRPr>
          </a:p>
        </p:txBody>
      </p:sp>
      <p:sp>
        <p:nvSpPr>
          <p:cNvPr id="4" name="TextBox 3"/>
          <p:cNvSpPr txBox="1"/>
          <p:nvPr/>
        </p:nvSpPr>
        <p:spPr>
          <a:xfrm>
            <a:off x="6754739" y="6550223"/>
            <a:ext cx="2479978" cy="307777"/>
          </a:xfrm>
          <a:prstGeom prst="rect">
            <a:avLst/>
          </a:prstGeom>
          <a:noFill/>
        </p:spPr>
        <p:txBody>
          <a:bodyPr wrap="none" rtlCol="0">
            <a:spAutoFit/>
          </a:bodyPr>
          <a:lstStyle/>
          <a:p>
            <a:r>
              <a:rPr lang="en-US" sz="1400" dirty="0" smtClean="0"/>
              <a:t>Slide courtesy Adrian Cable</a:t>
            </a:r>
            <a:endParaRPr lang="en-US" sz="1400" dirty="0"/>
          </a:p>
        </p:txBody>
      </p:sp>
      <p:sp>
        <p:nvSpPr>
          <p:cNvPr id="6" name="TextBox 5"/>
          <p:cNvSpPr txBox="1"/>
          <p:nvPr/>
        </p:nvSpPr>
        <p:spPr>
          <a:xfrm>
            <a:off x="152422" y="38607"/>
            <a:ext cx="7511283" cy="523220"/>
          </a:xfrm>
          <a:prstGeom prst="rect">
            <a:avLst/>
          </a:prstGeom>
          <a:noFill/>
        </p:spPr>
        <p:txBody>
          <a:bodyPr wrap="square" rtlCol="0">
            <a:spAutoFit/>
          </a:bodyPr>
          <a:lstStyle/>
          <a:p>
            <a:r>
              <a:rPr lang="en-US" sz="2800" dirty="0" smtClean="0"/>
              <a:t>The winning approach</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368300" y="796346"/>
            <a:ext cx="8610600" cy="4525963"/>
          </a:xfrm>
        </p:spPr>
        <p:txBody>
          <a:bodyPr>
            <a:noAutofit/>
          </a:bodyPr>
          <a:lstStyle/>
          <a:p>
            <a:r>
              <a:rPr lang="en-GB" sz="2000" dirty="0">
                <a:ea typeface="ＭＳ Ｐゴシック" charset="-128"/>
              </a:rPr>
              <a:t>Each</a:t>
            </a:r>
            <a:r>
              <a:rPr lang="en-GB" sz="2000" dirty="0" smtClean="0">
                <a:ea typeface="ＭＳ Ｐゴシック" charset="-128"/>
              </a:rPr>
              <a:t> submission </a:t>
            </a:r>
            <a:r>
              <a:rPr lang="en-GB" sz="2000" dirty="0">
                <a:ea typeface="ＭＳ Ｐゴシック" charset="-128"/>
              </a:rPr>
              <a:t>consists of ten (31-element) illumination spectrum estimates,</a:t>
            </a:r>
            <a:r>
              <a:rPr lang="en-GB" sz="2000" dirty="0" smtClean="0">
                <a:ea typeface="ＭＳ Ｐゴシック" charset="-128"/>
              </a:rPr>
              <a:t> one per image</a:t>
            </a:r>
            <a:endParaRPr lang="en-GB" sz="2000" dirty="0">
              <a:ea typeface="ＭＳ Ｐゴシック" charset="-128"/>
            </a:endParaRPr>
          </a:p>
          <a:p>
            <a:pPr lvl="1"/>
            <a:r>
              <a:rPr lang="en-GB" sz="2000" dirty="0">
                <a:ea typeface="ＭＳ Ｐゴシック" charset="-128"/>
              </a:rPr>
              <a:t>Let </a:t>
            </a:r>
            <a:r>
              <a:rPr lang="en-GB" sz="2000" b="1" dirty="0">
                <a:latin typeface="Times New Roman" charset="0"/>
                <a:ea typeface="Times New Roman" charset="0"/>
                <a:cs typeface="Times New Roman" charset="0"/>
              </a:rPr>
              <a:t>x</a:t>
            </a:r>
            <a:r>
              <a:rPr lang="en-GB" sz="2000" b="1" i="1" baseline="-25000" dirty="0">
                <a:latin typeface="Times New Roman" charset="0"/>
                <a:ea typeface="Times New Roman" charset="0"/>
                <a:cs typeface="Times New Roman" charset="0"/>
              </a:rPr>
              <a:t>i</a:t>
            </a:r>
            <a:r>
              <a:rPr lang="en-GB" sz="2000" dirty="0">
                <a:ea typeface="ＭＳ Ｐゴシック" charset="-128"/>
              </a:rPr>
              <a:t> be the real spectrum vectors (unknown to the contestants), and </a:t>
            </a:r>
            <a:r>
              <a:rPr lang="en-GB" sz="2000" b="1" dirty="0" err="1">
                <a:latin typeface="Times New Roman" charset="0"/>
                <a:ea typeface="Times New Roman" charset="0"/>
                <a:cs typeface="Times New Roman" charset="0"/>
              </a:rPr>
              <a:t>y</a:t>
            </a:r>
            <a:r>
              <a:rPr lang="en-GB" sz="2000" b="1" i="1" baseline="-25000" dirty="0" err="1">
                <a:latin typeface="Times New Roman" charset="0"/>
                <a:ea typeface="Times New Roman" charset="0"/>
                <a:cs typeface="Times New Roman" charset="0"/>
              </a:rPr>
              <a:t>i</a:t>
            </a:r>
            <a:r>
              <a:rPr lang="en-GB" sz="2000" dirty="0">
                <a:ea typeface="ＭＳ Ｐゴシック" charset="-128"/>
              </a:rPr>
              <a:t> be the respective submitted estimates, for each image </a:t>
            </a:r>
            <a:r>
              <a:rPr lang="en-GB" sz="2000" i="1" dirty="0" err="1">
                <a:latin typeface="Times New Roman" charset="0"/>
                <a:ea typeface="Times New Roman" charset="0"/>
                <a:cs typeface="Times New Roman" charset="0"/>
              </a:rPr>
              <a:t>i</a:t>
            </a:r>
            <a:endParaRPr lang="en-GB" sz="2000" i="1" dirty="0">
              <a:latin typeface="Times New Roman" charset="0"/>
              <a:ea typeface="Times New Roman" charset="0"/>
              <a:cs typeface="Times New Roman" charset="0"/>
            </a:endParaRPr>
          </a:p>
          <a:p>
            <a:r>
              <a:rPr lang="en-GB" sz="2000" dirty="0">
                <a:ea typeface="ＭＳ Ｐゴシック" charset="-128"/>
              </a:rPr>
              <a:t>According to the contest rules, to evaluate the leadership score, the MSE </a:t>
            </a:r>
            <a:r>
              <a:rPr lang="en-GB" sz="2000" i="1" dirty="0" err="1">
                <a:latin typeface="Times New Roman" charset="0"/>
                <a:ea typeface="Times New Roman" charset="0"/>
                <a:cs typeface="Times New Roman" charset="0"/>
              </a:rPr>
              <a:t>e</a:t>
            </a:r>
            <a:r>
              <a:rPr lang="en-GB" sz="2000" i="1" baseline="-25000" dirty="0" err="1">
                <a:latin typeface="Times New Roman" charset="0"/>
                <a:ea typeface="Times New Roman" charset="0"/>
                <a:cs typeface="Times New Roman" charset="0"/>
              </a:rPr>
              <a:t>i</a:t>
            </a:r>
            <a:r>
              <a:rPr lang="en-GB" sz="2000" dirty="0">
                <a:ea typeface="ＭＳ Ｐゴシック" charset="-128"/>
              </a:rPr>
              <a:t> is first calculated for each image </a:t>
            </a:r>
            <a:r>
              <a:rPr lang="en-GB" sz="2000" i="1" dirty="0" err="1">
                <a:latin typeface="Times New Roman" charset="0"/>
                <a:ea typeface="Times New Roman" charset="0"/>
                <a:cs typeface="Times New Roman" charset="0"/>
              </a:rPr>
              <a:t>i</a:t>
            </a:r>
            <a:r>
              <a:rPr lang="en-GB" sz="2000" dirty="0">
                <a:ea typeface="ＭＳ Ｐゴシック" charset="-128"/>
              </a:rPr>
              <a:t> as follows, where </a:t>
            </a:r>
            <a:r>
              <a:rPr lang="en-GB" sz="2000" i="1" dirty="0" err="1">
                <a:latin typeface="Times New Roman" charset="0"/>
                <a:ea typeface="Times New Roman" charset="0"/>
                <a:cs typeface="Times New Roman" charset="0"/>
              </a:rPr>
              <a:t>k</a:t>
            </a:r>
            <a:r>
              <a:rPr lang="en-GB" sz="2000" i="1" baseline="-25000" dirty="0" err="1">
                <a:latin typeface="Times New Roman" charset="0"/>
                <a:ea typeface="Times New Roman" charset="0"/>
                <a:cs typeface="Times New Roman" charset="0"/>
              </a:rPr>
              <a:t>i</a:t>
            </a:r>
            <a:r>
              <a:rPr lang="en-GB" sz="2000" dirty="0">
                <a:ea typeface="ＭＳ Ｐゴシック" charset="-128"/>
              </a:rPr>
              <a:t> is chosen to minimise </a:t>
            </a:r>
            <a:r>
              <a:rPr lang="en-GB" sz="2000" i="1" dirty="0" err="1">
                <a:latin typeface="Times New Roman" charset="0"/>
                <a:ea typeface="Times New Roman" charset="0"/>
                <a:cs typeface="Times New Roman" charset="0"/>
              </a:rPr>
              <a:t>e</a:t>
            </a:r>
            <a:r>
              <a:rPr lang="en-GB" sz="2000" i="1" baseline="-25000" dirty="0" err="1">
                <a:latin typeface="Times New Roman" charset="0"/>
                <a:ea typeface="Times New Roman" charset="0"/>
                <a:cs typeface="Times New Roman" charset="0"/>
              </a:rPr>
              <a:t>i</a:t>
            </a:r>
            <a:r>
              <a:rPr lang="en-GB" sz="2000" dirty="0">
                <a:ea typeface="ＭＳ Ｐゴシック" charset="-128"/>
              </a:rPr>
              <a:t> (needed to ensure that submissions are scored in a scale-invariant manner</a:t>
            </a:r>
            <a:r>
              <a:rPr lang="en-GB" sz="2000" dirty="0" smtClean="0">
                <a:ea typeface="ＭＳ Ｐゴシック" charset="-128"/>
              </a:rPr>
              <a:t>)</a:t>
            </a:r>
          </a:p>
          <a:p>
            <a:endParaRPr lang="en-GB" sz="2000" dirty="0" smtClean="0">
              <a:ea typeface="ＭＳ Ｐゴシック" charset="-128"/>
            </a:endParaRPr>
          </a:p>
          <a:p>
            <a:endParaRPr lang="en-GB" sz="2000" dirty="0" smtClean="0">
              <a:ea typeface="ＭＳ Ｐゴシック" charset="-128"/>
            </a:endParaRPr>
          </a:p>
          <a:p>
            <a:pPr>
              <a:buNone/>
            </a:pPr>
            <a:endParaRPr lang="en-GB" sz="2000" dirty="0" smtClean="0">
              <a:ea typeface="ＭＳ Ｐゴシック" charset="-128"/>
            </a:endParaRPr>
          </a:p>
          <a:p>
            <a:r>
              <a:rPr lang="en-GB" sz="2000" dirty="0">
                <a:ea typeface="ＭＳ Ｐゴシック" charset="-128"/>
              </a:rPr>
              <a:t>Solving the</a:t>
            </a:r>
            <a:r>
              <a:rPr lang="en-GB" sz="2000" dirty="0" smtClean="0">
                <a:ea typeface="ＭＳ Ｐゴシック" charset="-128"/>
              </a:rPr>
              <a:t> for the minimizing value of </a:t>
            </a:r>
            <a:r>
              <a:rPr lang="en-GB" sz="2000" i="1" dirty="0" err="1" smtClean="0">
                <a:latin typeface="Times New Roman" charset="0"/>
                <a:ea typeface="Times New Roman" charset="0"/>
                <a:cs typeface="Times New Roman" charset="0"/>
              </a:rPr>
              <a:t>k</a:t>
            </a:r>
            <a:r>
              <a:rPr lang="en-GB" sz="2000" i="1" baseline="-25000" dirty="0" err="1" smtClean="0">
                <a:latin typeface="Times New Roman" charset="0"/>
                <a:ea typeface="Times New Roman" charset="0"/>
                <a:cs typeface="Times New Roman" charset="0"/>
              </a:rPr>
              <a:t>i</a:t>
            </a:r>
            <a:r>
              <a:rPr lang="en-GB" sz="2000" dirty="0" smtClean="0">
                <a:ea typeface="ＭＳ Ｐゴシック" charset="-128"/>
              </a:rPr>
              <a:t> </a:t>
            </a:r>
            <a:r>
              <a:rPr lang="en-GB" sz="2000" dirty="0" smtClean="0">
                <a:ea typeface="ＭＳ Ｐゴシック" charset="-128"/>
              </a:rPr>
              <a:t>gives</a:t>
            </a:r>
          </a:p>
          <a:p>
            <a:endParaRPr lang="en-GB" sz="2000" dirty="0" smtClean="0">
              <a:ea typeface="ＭＳ Ｐゴシック" charset="-128"/>
            </a:endParaRPr>
          </a:p>
          <a:p>
            <a:endParaRPr lang="en-GB" sz="2000" dirty="0" smtClean="0">
              <a:ea typeface="ＭＳ Ｐゴシック" charset="-128"/>
            </a:endParaRPr>
          </a:p>
          <a:p>
            <a:pPr>
              <a:buNone/>
            </a:pPr>
            <a:endParaRPr lang="en-GB" sz="2000" dirty="0" smtClean="0">
              <a:ea typeface="ＭＳ Ｐゴシック" charset="-128"/>
            </a:endParaRPr>
          </a:p>
          <a:p>
            <a:r>
              <a:rPr lang="en-GB" sz="2000" dirty="0">
                <a:ea typeface="ＭＳ Ｐゴシック" charset="-128"/>
              </a:rPr>
              <a:t>The </a:t>
            </a:r>
            <a:r>
              <a:rPr lang="en-GB" sz="2000" dirty="0" err="1">
                <a:ea typeface="ＭＳ Ｐゴシック" charset="-128"/>
              </a:rPr>
              <a:t>leaderboard</a:t>
            </a:r>
            <a:r>
              <a:rPr lang="en-GB" sz="2000" dirty="0">
                <a:ea typeface="ＭＳ Ｐゴシック" charset="-128"/>
              </a:rPr>
              <a:t> score is</a:t>
            </a:r>
            <a:r>
              <a:rPr lang="en-GB" sz="2000" dirty="0" smtClean="0">
                <a:ea typeface="ＭＳ Ｐゴシック" charset="-128"/>
              </a:rPr>
              <a:t> the </a:t>
            </a:r>
            <a:r>
              <a:rPr lang="en-GB" sz="2000" dirty="0">
                <a:ea typeface="ＭＳ Ｐゴシック" charset="-128"/>
              </a:rPr>
              <a:t>mean of the </a:t>
            </a:r>
            <a:r>
              <a:rPr lang="en-GB" sz="2000" i="1" dirty="0" err="1">
                <a:latin typeface="Times New Roman" charset="0"/>
                <a:ea typeface="Times New Roman" charset="0"/>
                <a:cs typeface="Times New Roman" charset="0"/>
              </a:rPr>
              <a:t>e</a:t>
            </a:r>
            <a:r>
              <a:rPr lang="en-GB" sz="2000" i="1" baseline="-25000" dirty="0" err="1">
                <a:latin typeface="Times New Roman" charset="0"/>
                <a:ea typeface="Times New Roman" charset="0"/>
                <a:cs typeface="Times New Roman" charset="0"/>
              </a:rPr>
              <a:t>i</a:t>
            </a:r>
            <a:r>
              <a:rPr lang="en-GB" sz="2000" dirty="0">
                <a:ea typeface="ＭＳ Ｐゴシック" charset="-128"/>
              </a:rPr>
              <a:t> over all the images</a:t>
            </a:r>
          </a:p>
          <a:p>
            <a:endParaRPr lang="en-GB" sz="2000" dirty="0">
              <a:ea typeface="ＭＳ Ｐゴシック" charset="-128"/>
            </a:endParaRPr>
          </a:p>
        </p:txBody>
      </p:sp>
      <p:sp>
        <p:nvSpPr>
          <p:cNvPr id="3072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30725" name="Rectangle 3"/>
          <p:cNvSpPr>
            <a:spLocks noChangeArrowheads="1"/>
          </p:cNvSpPr>
          <p:nvPr/>
        </p:nvSpPr>
        <p:spPr bwMode="auto">
          <a:xfrm>
            <a:off x="0" y="7620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072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30727" name="Rectangle 6"/>
          <p:cNvSpPr>
            <a:spLocks noChangeArrowheads="1"/>
          </p:cNvSpPr>
          <p:nvPr/>
        </p:nvSpPr>
        <p:spPr bwMode="auto">
          <a:xfrm>
            <a:off x="0" y="7620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30729" name="Rectangle 9"/>
          <p:cNvSpPr>
            <a:spLocks noChangeArrowheads="1"/>
          </p:cNvSpPr>
          <p:nvPr/>
        </p:nvSpPr>
        <p:spPr bwMode="auto">
          <a:xfrm>
            <a:off x="0" y="10953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073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30731" name="Rectangle 12"/>
          <p:cNvSpPr>
            <a:spLocks noChangeArrowheads="1"/>
          </p:cNvSpPr>
          <p:nvPr/>
        </p:nvSpPr>
        <p:spPr bwMode="auto">
          <a:xfrm>
            <a:off x="0" y="7620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073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30733"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32138" y="3384099"/>
            <a:ext cx="2943225" cy="552450"/>
          </a:xfrm>
          <a:prstGeom prst="rect">
            <a:avLst/>
          </a:prstGeom>
          <a:noFill/>
          <a:ln w="9525">
            <a:noFill/>
            <a:miter lim="800000"/>
            <a:headEnd/>
            <a:tailEnd/>
          </a:ln>
        </p:spPr>
      </p:pic>
      <p:sp>
        <p:nvSpPr>
          <p:cNvPr id="30734"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30735"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32138" y="4861257"/>
            <a:ext cx="2543175" cy="657225"/>
          </a:xfrm>
          <a:prstGeom prst="rect">
            <a:avLst/>
          </a:prstGeom>
          <a:noFill/>
          <a:ln w="9525">
            <a:noFill/>
            <a:miter lim="800000"/>
            <a:headEnd/>
            <a:tailEnd/>
          </a:ln>
        </p:spPr>
      </p:pic>
      <p:sp>
        <p:nvSpPr>
          <p:cNvPr id="16" name="TextBox 15"/>
          <p:cNvSpPr txBox="1"/>
          <p:nvPr/>
        </p:nvSpPr>
        <p:spPr>
          <a:xfrm>
            <a:off x="6795974" y="6550223"/>
            <a:ext cx="2479978" cy="307777"/>
          </a:xfrm>
          <a:prstGeom prst="rect">
            <a:avLst/>
          </a:prstGeom>
          <a:noFill/>
        </p:spPr>
        <p:txBody>
          <a:bodyPr wrap="none" rtlCol="0">
            <a:spAutoFit/>
          </a:bodyPr>
          <a:lstStyle/>
          <a:p>
            <a:r>
              <a:rPr lang="en-US" sz="1400" dirty="0" smtClean="0"/>
              <a:t>Slide courtesy Adrian Cable</a:t>
            </a:r>
            <a:endParaRPr lang="en-US" sz="1400" dirty="0"/>
          </a:p>
        </p:txBody>
      </p:sp>
      <p:sp>
        <p:nvSpPr>
          <p:cNvPr id="18" name="TextBox 17"/>
          <p:cNvSpPr txBox="1"/>
          <p:nvPr/>
        </p:nvSpPr>
        <p:spPr>
          <a:xfrm>
            <a:off x="152422" y="38607"/>
            <a:ext cx="7511283" cy="523220"/>
          </a:xfrm>
          <a:prstGeom prst="rect">
            <a:avLst/>
          </a:prstGeom>
          <a:noFill/>
        </p:spPr>
        <p:txBody>
          <a:bodyPr wrap="square" rtlCol="0">
            <a:spAutoFit/>
          </a:bodyPr>
          <a:lstStyle/>
          <a:p>
            <a:r>
              <a:rPr lang="en-US" sz="2800" dirty="0" smtClean="0"/>
              <a:t>Form of posted scores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289488" y="667456"/>
            <a:ext cx="8382000" cy="4572000"/>
          </a:xfrm>
        </p:spPr>
        <p:txBody>
          <a:bodyPr>
            <a:noAutofit/>
          </a:bodyPr>
          <a:lstStyle/>
          <a:p>
            <a:r>
              <a:rPr lang="en-GB" sz="1800" dirty="0" smtClean="0">
                <a:ea typeface="ＭＳ Ｐゴシック" charset="-128"/>
              </a:rPr>
              <a:t>Submit </a:t>
            </a:r>
            <a:r>
              <a:rPr lang="en-GB" sz="1800" dirty="0">
                <a:ea typeface="ＭＳ Ｐゴシック" charset="-128"/>
              </a:rPr>
              <a:t>candidate spectra </a:t>
            </a:r>
            <a:r>
              <a:rPr lang="en-GB" sz="1800" b="1" dirty="0" err="1">
                <a:latin typeface="Times New Roman" charset="0"/>
                <a:ea typeface="Times New Roman" charset="0"/>
                <a:cs typeface="Times New Roman" charset="0"/>
              </a:rPr>
              <a:t>y</a:t>
            </a:r>
            <a:r>
              <a:rPr lang="en-GB" sz="1800" b="1" i="1" baseline="-25000" dirty="0" err="1">
                <a:latin typeface="Times New Roman" charset="0"/>
                <a:ea typeface="Times New Roman" charset="0"/>
                <a:cs typeface="Times New Roman" charset="0"/>
              </a:rPr>
              <a:t>i</a:t>
            </a:r>
            <a:r>
              <a:rPr lang="en-GB" sz="1800" dirty="0">
                <a:ea typeface="ＭＳ Ｐゴシック" charset="-128"/>
              </a:rPr>
              <a:t>, and from the</a:t>
            </a:r>
            <a:r>
              <a:rPr lang="en-GB" sz="1800" dirty="0" smtClean="0">
                <a:ea typeface="ＭＳ Ｐゴシック" charset="-128"/>
              </a:rPr>
              <a:t> </a:t>
            </a:r>
            <a:r>
              <a:rPr lang="en-GB" sz="1800" dirty="0" err="1" smtClean="0">
                <a:ea typeface="ＭＳ Ｐゴシック" charset="-128"/>
              </a:rPr>
              <a:t>leaderboard</a:t>
            </a:r>
            <a:r>
              <a:rPr lang="en-GB" sz="1800" dirty="0" smtClean="0">
                <a:ea typeface="ＭＳ Ｐゴシック" charset="-128"/>
              </a:rPr>
              <a:t> </a:t>
            </a:r>
            <a:r>
              <a:rPr lang="en-GB" sz="1800" dirty="0">
                <a:ea typeface="ＭＳ Ｐゴシック" charset="-128"/>
              </a:rPr>
              <a:t>scores </a:t>
            </a:r>
            <a:r>
              <a:rPr lang="en-GB" sz="1800" i="1" dirty="0" err="1">
                <a:latin typeface="Times New Roman" charset="0"/>
                <a:ea typeface="Times New Roman" charset="0"/>
                <a:cs typeface="Times New Roman" charset="0"/>
              </a:rPr>
              <a:t>e</a:t>
            </a:r>
            <a:r>
              <a:rPr lang="en-GB" sz="1800" i="1" baseline="-25000" dirty="0" err="1">
                <a:latin typeface="Times New Roman" charset="0"/>
                <a:ea typeface="Times New Roman" charset="0"/>
                <a:cs typeface="Times New Roman" charset="0"/>
              </a:rPr>
              <a:t>i</a:t>
            </a:r>
            <a:r>
              <a:rPr lang="en-GB" sz="1800" dirty="0">
                <a:ea typeface="ＭＳ Ｐゴシック" charset="-128"/>
              </a:rPr>
              <a:t> deduce the </a:t>
            </a:r>
            <a:r>
              <a:rPr lang="en-GB" sz="1800" b="1" dirty="0">
                <a:latin typeface="Times New Roman" charset="0"/>
                <a:ea typeface="Times New Roman" charset="0"/>
                <a:cs typeface="Times New Roman" charset="0"/>
              </a:rPr>
              <a:t>x</a:t>
            </a:r>
            <a:r>
              <a:rPr lang="en-GB" sz="1800" b="1" i="1" baseline="-25000" dirty="0">
                <a:latin typeface="Times New Roman" charset="0"/>
                <a:ea typeface="Times New Roman" charset="0"/>
                <a:cs typeface="Times New Roman" charset="0"/>
              </a:rPr>
              <a:t>i</a:t>
            </a:r>
            <a:r>
              <a:rPr lang="en-GB" sz="1800" dirty="0">
                <a:ea typeface="Times New Roman" charset="0"/>
                <a:cs typeface="Times New Roman" charset="0"/>
              </a:rPr>
              <a:t> (sounds like a 31-dimensional problem!)</a:t>
            </a:r>
            <a:endParaRPr lang="en-GB" sz="1800" dirty="0" smtClean="0">
              <a:ea typeface="ＭＳ Ｐゴシック" charset="-128"/>
            </a:endParaRPr>
          </a:p>
          <a:p>
            <a:r>
              <a:rPr lang="en-GB" sz="1800" dirty="0" smtClean="0">
                <a:ea typeface="ＭＳ Ｐゴシック" charset="-128"/>
              </a:rPr>
              <a:t>But… </a:t>
            </a:r>
            <a:r>
              <a:rPr lang="en-GB" sz="1800" dirty="0">
                <a:ea typeface="ＭＳ Ｐゴシック" charset="-128"/>
              </a:rPr>
              <a:t>both the </a:t>
            </a:r>
            <a:r>
              <a:rPr lang="en-GB" sz="1800" b="1" dirty="0">
                <a:latin typeface="Times New Roman" charset="0"/>
                <a:ea typeface="Times New Roman" charset="0"/>
                <a:cs typeface="Times New Roman" charset="0"/>
              </a:rPr>
              <a:t>x</a:t>
            </a:r>
            <a:r>
              <a:rPr lang="en-GB" sz="1800" b="1" i="1" baseline="-25000" dirty="0">
                <a:latin typeface="Times New Roman" charset="0"/>
                <a:ea typeface="Times New Roman" charset="0"/>
                <a:cs typeface="Times New Roman" charset="0"/>
              </a:rPr>
              <a:t>i</a:t>
            </a:r>
            <a:r>
              <a:rPr lang="en-GB" sz="1800" dirty="0">
                <a:ea typeface="ＭＳ Ｐゴシック" charset="-128"/>
              </a:rPr>
              <a:t> and </a:t>
            </a:r>
            <a:r>
              <a:rPr lang="en-GB" sz="1800" b="1" dirty="0" err="1">
                <a:latin typeface="Times New Roman" charset="0"/>
                <a:ea typeface="Times New Roman" charset="0"/>
                <a:cs typeface="Times New Roman" charset="0"/>
              </a:rPr>
              <a:t>y</a:t>
            </a:r>
            <a:r>
              <a:rPr lang="en-GB" sz="1800" b="1" i="1" baseline="-25000" dirty="0" err="1">
                <a:latin typeface="Times New Roman" charset="0"/>
                <a:ea typeface="Times New Roman" charset="0"/>
                <a:cs typeface="Times New Roman" charset="0"/>
              </a:rPr>
              <a:t>i</a:t>
            </a:r>
            <a:r>
              <a:rPr lang="en-GB" sz="1800" dirty="0">
                <a:ea typeface="ＭＳ Ｐゴシック" charset="-128"/>
              </a:rPr>
              <a:t> can be expressed as a linear sum of basis </a:t>
            </a:r>
            <a:r>
              <a:rPr lang="en-GB" sz="1800" dirty="0" smtClean="0">
                <a:ea typeface="ＭＳ Ｐゴシック" charset="-128"/>
              </a:rPr>
              <a:t>vectors </a:t>
            </a:r>
            <a:r>
              <a:rPr lang="en-GB" sz="1800" b="1" dirty="0" smtClean="0">
                <a:latin typeface="Times New Roman" charset="0"/>
                <a:ea typeface="Times New Roman" charset="0"/>
                <a:cs typeface="Times New Roman" charset="0"/>
              </a:rPr>
              <a:t>B</a:t>
            </a:r>
            <a:r>
              <a:rPr lang="en-GB" sz="1800" dirty="0" smtClean="0">
                <a:ea typeface="ＭＳ Ｐゴシック" charset="-128"/>
              </a:rPr>
              <a:t> (</a:t>
            </a:r>
            <a:r>
              <a:rPr lang="en-GB" sz="1800" dirty="0">
                <a:ea typeface="ＭＳ Ｐゴシック" charset="-128"/>
              </a:rPr>
              <a:t>supplied as </a:t>
            </a:r>
            <a:r>
              <a:rPr lang="en-GB" sz="1800" dirty="0" err="1">
                <a:latin typeface="Courier New" charset="0"/>
                <a:ea typeface="Courier New" charset="0"/>
                <a:cs typeface="Courier New" charset="0"/>
              </a:rPr>
              <a:t>B_illum.mat</a:t>
            </a:r>
            <a:r>
              <a:rPr lang="en-GB" sz="1800" dirty="0">
                <a:ea typeface="ＭＳ Ｐゴシック" charset="-128"/>
              </a:rPr>
              <a:t>), so the corresponding linear weights </a:t>
            </a:r>
            <a:r>
              <a:rPr lang="en-GB" sz="1800" b="1" dirty="0">
                <a:latin typeface="Times New Roman" charset="0"/>
                <a:ea typeface="Times New Roman" charset="0"/>
                <a:cs typeface="Times New Roman" charset="0"/>
              </a:rPr>
              <a:t>b</a:t>
            </a:r>
            <a:r>
              <a:rPr lang="en-GB" sz="1800" b="1" i="1" baseline="-25000" dirty="0">
                <a:latin typeface="Times New Roman" charset="0"/>
                <a:ea typeface="Times New Roman" charset="0"/>
                <a:cs typeface="Times New Roman" charset="0"/>
              </a:rPr>
              <a:t>i</a:t>
            </a:r>
            <a:r>
              <a:rPr lang="en-GB" sz="1800" dirty="0">
                <a:ea typeface="ＭＳ Ｐゴシック" charset="-128"/>
              </a:rPr>
              <a:t> and </a:t>
            </a:r>
            <a:r>
              <a:rPr lang="en-GB" sz="1800" b="1" dirty="0" err="1">
                <a:latin typeface="Times New Roman" charset="0"/>
                <a:ea typeface="Times New Roman" charset="0"/>
                <a:cs typeface="Times New Roman" charset="0"/>
              </a:rPr>
              <a:t>a</a:t>
            </a:r>
            <a:r>
              <a:rPr lang="en-GB" sz="1800" b="1" i="1" baseline="-25000" dirty="0" err="1">
                <a:latin typeface="Times New Roman" charset="0"/>
                <a:ea typeface="Times New Roman" charset="0"/>
                <a:cs typeface="Times New Roman" charset="0"/>
              </a:rPr>
              <a:t>i</a:t>
            </a:r>
            <a:r>
              <a:rPr lang="en-GB" sz="1800" dirty="0">
                <a:ea typeface="ＭＳ Ｐゴシック" charset="-128"/>
              </a:rPr>
              <a:t> respectively can be determined by using the Moore-Penrose pseudo-inverse of the matrix </a:t>
            </a:r>
            <a:r>
              <a:rPr lang="en-GB" sz="1800" b="1" dirty="0">
                <a:latin typeface="Times New Roman" charset="0"/>
                <a:ea typeface="Times New Roman" charset="0"/>
                <a:cs typeface="Times New Roman" charset="0"/>
              </a:rPr>
              <a:t>B</a:t>
            </a:r>
            <a:r>
              <a:rPr lang="en-GB" sz="1800" dirty="0">
                <a:ea typeface="ＭＳ Ｐゴシック" charset="-128"/>
              </a:rPr>
              <a:t> with columns equal to the basis </a:t>
            </a:r>
            <a:r>
              <a:rPr lang="en-GB" sz="1800" dirty="0" smtClean="0">
                <a:ea typeface="ＭＳ Ｐゴシック" charset="-128"/>
              </a:rPr>
              <a:t>vectors</a:t>
            </a:r>
          </a:p>
          <a:p>
            <a:endParaRPr lang="en-GB" sz="1800" dirty="0" smtClean="0">
              <a:ea typeface="ＭＳ Ｐゴシック" charset="-128"/>
            </a:endParaRPr>
          </a:p>
          <a:p>
            <a:endParaRPr lang="en-GB" sz="1800" dirty="0" smtClean="0">
              <a:ea typeface="ＭＳ Ｐゴシック" charset="-128"/>
            </a:endParaRPr>
          </a:p>
          <a:p>
            <a:endParaRPr lang="en-GB" sz="1800" dirty="0" smtClean="0">
              <a:ea typeface="ＭＳ Ｐゴシック" charset="-128"/>
            </a:endParaRPr>
          </a:p>
          <a:p>
            <a:endParaRPr lang="en-GB" sz="1800" dirty="0">
              <a:ea typeface="ＭＳ Ｐゴシック" charset="-128"/>
            </a:endParaRPr>
          </a:p>
          <a:p>
            <a:endParaRPr lang="en-GB" sz="1800" dirty="0">
              <a:ea typeface="ＭＳ Ｐゴシック" charset="-128"/>
            </a:endParaRPr>
          </a:p>
          <a:p>
            <a:endParaRPr lang="en-GB" sz="1800" dirty="0">
              <a:ea typeface="ＭＳ Ｐゴシック" charset="-128"/>
            </a:endParaRPr>
          </a:p>
          <a:p>
            <a:r>
              <a:rPr lang="en-GB" sz="1800" dirty="0">
                <a:ea typeface="ＭＳ Ｐゴシック" charset="-128"/>
              </a:rPr>
              <a:t>The </a:t>
            </a:r>
            <a:r>
              <a:rPr lang="en-GB" sz="1800" b="1" dirty="0" err="1">
                <a:latin typeface="Times New Roman" charset="0"/>
                <a:ea typeface="Times New Roman" charset="0"/>
                <a:cs typeface="Times New Roman" charset="0"/>
              </a:rPr>
              <a:t>Bb</a:t>
            </a:r>
            <a:r>
              <a:rPr lang="en-GB" sz="1800" b="1" i="1" baseline="-25000" dirty="0" err="1">
                <a:latin typeface="Times New Roman" charset="0"/>
                <a:ea typeface="Times New Roman" charset="0"/>
                <a:cs typeface="Times New Roman" charset="0"/>
              </a:rPr>
              <a:t>i</a:t>
            </a:r>
            <a:r>
              <a:rPr lang="en-GB" sz="1800" b="1" dirty="0" err="1">
                <a:latin typeface="Times New Roman" charset="0"/>
                <a:ea typeface="Times New Roman" charset="0"/>
                <a:cs typeface="Times New Roman" charset="0"/>
              </a:rPr>
              <a:t>.Bb</a:t>
            </a:r>
            <a:r>
              <a:rPr lang="en-GB" sz="1800" b="1" i="1" baseline="-25000" dirty="0" err="1">
                <a:latin typeface="Times New Roman" charset="0"/>
                <a:ea typeface="Times New Roman" charset="0"/>
                <a:cs typeface="Times New Roman" charset="0"/>
              </a:rPr>
              <a:t>i</a:t>
            </a:r>
            <a:r>
              <a:rPr lang="en-GB" sz="1800" dirty="0">
                <a:ea typeface="ＭＳ Ｐゴシック" charset="-128"/>
              </a:rPr>
              <a:t> term in the above is not useful – it represents the magnitude of the</a:t>
            </a:r>
            <a:r>
              <a:rPr lang="en-GB" sz="1800" dirty="0" smtClean="0">
                <a:ea typeface="ＭＳ Ｐゴシック" charset="-128"/>
              </a:rPr>
              <a:t> </a:t>
            </a:r>
            <a:r>
              <a:rPr lang="en-GB" sz="1800" dirty="0" err="1" smtClean="0">
                <a:ea typeface="ＭＳ Ｐゴシック" charset="-128"/>
              </a:rPr>
              <a:t>illuminant</a:t>
            </a:r>
            <a:r>
              <a:rPr lang="en-GB" sz="1800" dirty="0" smtClean="0">
                <a:ea typeface="ＭＳ Ｐゴシック" charset="-128"/>
              </a:rPr>
              <a:t> </a:t>
            </a:r>
            <a:r>
              <a:rPr lang="en-GB" sz="1800" b="1" dirty="0">
                <a:latin typeface="Times New Roman" charset="0"/>
                <a:ea typeface="Times New Roman" charset="0"/>
                <a:cs typeface="Times New Roman" charset="0"/>
              </a:rPr>
              <a:t>x</a:t>
            </a:r>
            <a:r>
              <a:rPr lang="en-GB" sz="1800" b="1" i="1" baseline="-25000" dirty="0">
                <a:latin typeface="Times New Roman" charset="0"/>
                <a:ea typeface="Times New Roman" charset="0"/>
                <a:cs typeface="Times New Roman" charset="0"/>
              </a:rPr>
              <a:t>i</a:t>
            </a:r>
            <a:r>
              <a:rPr lang="en-GB" sz="1800" dirty="0" smtClean="0">
                <a:ea typeface="ＭＳ Ｐゴシック" charset="-128"/>
              </a:rPr>
              <a:t> which </a:t>
            </a:r>
            <a:r>
              <a:rPr lang="en-GB" sz="1800" dirty="0">
                <a:ea typeface="ＭＳ Ｐゴシック" charset="-128"/>
              </a:rPr>
              <a:t>is not </a:t>
            </a:r>
            <a:r>
              <a:rPr lang="en-GB" sz="1800" dirty="0" smtClean="0">
                <a:ea typeface="ＭＳ Ｐゴシック" charset="-128"/>
              </a:rPr>
              <a:t>needed.</a:t>
            </a:r>
          </a:p>
          <a:p>
            <a:r>
              <a:rPr lang="en-GB" sz="1800" dirty="0" smtClean="0">
                <a:ea typeface="ＭＳ Ｐゴシック" charset="-128"/>
              </a:rPr>
              <a:t>The term </a:t>
            </a:r>
            <a:r>
              <a:rPr lang="en-GB" sz="1800" dirty="0">
                <a:ea typeface="ＭＳ Ｐゴシック" charset="-128"/>
              </a:rPr>
              <a:t>on the right looks promising – can we use our submissions </a:t>
            </a:r>
            <a:r>
              <a:rPr lang="en-GB" sz="1800" b="1" dirty="0" err="1">
                <a:latin typeface="Times New Roman" charset="0"/>
                <a:ea typeface="Times New Roman" charset="0"/>
                <a:cs typeface="Times New Roman" charset="0"/>
              </a:rPr>
              <a:t>y</a:t>
            </a:r>
            <a:r>
              <a:rPr lang="en-GB" sz="1800" b="1" i="1" baseline="-25000" dirty="0" err="1">
                <a:latin typeface="Times New Roman" charset="0"/>
                <a:ea typeface="Times New Roman" charset="0"/>
                <a:cs typeface="Times New Roman" charset="0"/>
              </a:rPr>
              <a:t>i</a:t>
            </a:r>
            <a:r>
              <a:rPr lang="en-GB" sz="1800" dirty="0">
                <a:ea typeface="ＭＳ Ｐゴシック" charset="-128"/>
              </a:rPr>
              <a:t> = </a:t>
            </a:r>
            <a:r>
              <a:rPr lang="en-GB" sz="1800" b="1" dirty="0" err="1">
                <a:latin typeface="Times New Roman" charset="0"/>
                <a:ea typeface="Times New Roman" charset="0"/>
                <a:cs typeface="Times New Roman" charset="0"/>
              </a:rPr>
              <a:t>Ba</a:t>
            </a:r>
            <a:r>
              <a:rPr lang="en-GB" sz="1800" b="1" i="1" baseline="-25000" dirty="0" err="1">
                <a:latin typeface="Times New Roman" charset="0"/>
                <a:ea typeface="Times New Roman" charset="0"/>
                <a:cs typeface="Times New Roman" charset="0"/>
              </a:rPr>
              <a:t>i</a:t>
            </a:r>
            <a:r>
              <a:rPr lang="en-GB" sz="1800" dirty="0">
                <a:ea typeface="ＭＳ Ｐゴシック" charset="-128"/>
              </a:rPr>
              <a:t> and the corresponding </a:t>
            </a:r>
            <a:r>
              <a:rPr lang="en-GB" sz="1800" dirty="0" err="1">
                <a:ea typeface="ＭＳ Ｐゴシック" charset="-128"/>
              </a:rPr>
              <a:t>leaderboard</a:t>
            </a:r>
            <a:r>
              <a:rPr lang="en-GB" sz="1800" dirty="0">
                <a:ea typeface="ＭＳ Ｐゴシック" charset="-128"/>
              </a:rPr>
              <a:t> scores </a:t>
            </a:r>
            <a:r>
              <a:rPr lang="en-GB" sz="1800" i="1" dirty="0" err="1">
                <a:latin typeface="Times New Roman" charset="0"/>
                <a:ea typeface="Times New Roman" charset="0"/>
                <a:cs typeface="Times New Roman" charset="0"/>
              </a:rPr>
              <a:t>e</a:t>
            </a:r>
            <a:r>
              <a:rPr lang="en-GB" sz="1800" i="1" baseline="-25000" dirty="0" err="1">
                <a:latin typeface="Times New Roman" charset="0"/>
                <a:ea typeface="Times New Roman" charset="0"/>
                <a:cs typeface="Times New Roman" charset="0"/>
              </a:rPr>
              <a:t>i</a:t>
            </a:r>
            <a:r>
              <a:rPr lang="en-GB" sz="1800" dirty="0">
                <a:ea typeface="ＭＳ Ｐゴシック" charset="-128"/>
              </a:rPr>
              <a:t> to determine the </a:t>
            </a:r>
            <a:r>
              <a:rPr lang="en-GB" sz="1800" b="1" dirty="0" err="1">
                <a:latin typeface="Times New Roman" charset="0"/>
                <a:ea typeface="Times New Roman" charset="0"/>
                <a:cs typeface="Times New Roman" charset="0"/>
              </a:rPr>
              <a:t>a</a:t>
            </a:r>
            <a:r>
              <a:rPr lang="en-GB" sz="1800" b="1" i="1" baseline="-25000" dirty="0" err="1">
                <a:latin typeface="Times New Roman" charset="0"/>
                <a:ea typeface="Times New Roman" charset="0"/>
                <a:cs typeface="Times New Roman" charset="0"/>
              </a:rPr>
              <a:t>i</a:t>
            </a:r>
            <a:r>
              <a:rPr lang="en-GB" sz="1800" dirty="0">
                <a:ea typeface="ＭＳ Ｐゴシック" charset="-128"/>
              </a:rPr>
              <a:t> and hence recover the image </a:t>
            </a:r>
            <a:r>
              <a:rPr lang="en-GB" sz="1800" dirty="0" err="1">
                <a:ea typeface="ＭＳ Ｐゴシック" charset="-128"/>
              </a:rPr>
              <a:t>illuminant</a:t>
            </a:r>
            <a:r>
              <a:rPr lang="en-GB" sz="1800" dirty="0">
                <a:ea typeface="ＭＳ Ｐゴシック" charset="-128"/>
              </a:rPr>
              <a:t> spectra </a:t>
            </a:r>
            <a:r>
              <a:rPr lang="en-GB" sz="1800" b="1" dirty="0">
                <a:latin typeface="Times New Roman" charset="0"/>
                <a:ea typeface="Times New Roman" charset="0"/>
                <a:cs typeface="Times New Roman" charset="0"/>
              </a:rPr>
              <a:t>x</a:t>
            </a:r>
            <a:r>
              <a:rPr lang="en-GB" sz="1800" b="1" i="1" baseline="-25000" dirty="0">
                <a:latin typeface="Times New Roman" charset="0"/>
                <a:ea typeface="Times New Roman" charset="0"/>
                <a:cs typeface="Times New Roman" charset="0"/>
              </a:rPr>
              <a:t>i</a:t>
            </a:r>
            <a:r>
              <a:rPr lang="en-GB" sz="1800" dirty="0">
                <a:ea typeface="Times New Roman" charset="0"/>
                <a:cs typeface="Times New Roman" charset="0"/>
              </a:rPr>
              <a:t> (sounds like a 3-dimensional problem)?</a:t>
            </a:r>
            <a:endParaRPr lang="en-GB" sz="1800" dirty="0">
              <a:ea typeface="ＭＳ Ｐゴシック" charset="-128"/>
            </a:endParaRPr>
          </a:p>
        </p:txBody>
      </p:sp>
      <p:pic>
        <p:nvPicPr>
          <p:cNvPr id="3174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06775" y="2673308"/>
            <a:ext cx="2362200" cy="304800"/>
          </a:xfrm>
          <a:prstGeom prst="rect">
            <a:avLst/>
          </a:prstGeom>
          <a:noFill/>
          <a:ln w="9525">
            <a:noFill/>
            <a:miter lim="800000"/>
            <a:headEnd/>
            <a:tailEnd/>
          </a:ln>
        </p:spPr>
      </p:pic>
      <p:pic>
        <p:nvPicPr>
          <p:cNvPr id="317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27313" y="3452770"/>
            <a:ext cx="4038600" cy="647700"/>
          </a:xfrm>
          <a:prstGeom prst="rect">
            <a:avLst/>
          </a:prstGeom>
          <a:noFill/>
          <a:ln w="9525">
            <a:noFill/>
            <a:miter lim="800000"/>
            <a:headEnd/>
            <a:tailEnd/>
          </a:ln>
        </p:spPr>
      </p:pic>
      <p:sp>
        <p:nvSpPr>
          <p:cNvPr id="3175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31751" name="Rectangle 4"/>
          <p:cNvSpPr>
            <a:spLocks noChangeArrowheads="1"/>
          </p:cNvSpPr>
          <p:nvPr/>
        </p:nvSpPr>
        <p:spPr bwMode="auto">
          <a:xfrm>
            <a:off x="0" y="304800"/>
            <a:ext cx="9144000" cy="0"/>
          </a:xfrm>
          <a:prstGeom prst="rect">
            <a:avLst/>
          </a:prstGeom>
          <a:noFill/>
          <a:ln w="9525">
            <a:noFill/>
            <a:miter lim="800000"/>
            <a:headEnd/>
            <a:tailEnd/>
          </a:ln>
        </p:spPr>
        <p:txBody>
          <a:bodyPr wrap="none" anchor="ctr">
            <a:prstTxWarp prst="textNoShape">
              <a:avLst/>
            </a:prstTxWarp>
            <a:spAutoFit/>
          </a:bodyPr>
          <a:lstStyle/>
          <a:p>
            <a:pPr eaLnBrk="0" hangingPunct="0"/>
            <a:r>
              <a:rPr lang="en-GB"/>
              <a:t/>
            </a:r>
            <a:br>
              <a:rPr lang="en-GB"/>
            </a:br>
            <a:endParaRPr lang="en-GB"/>
          </a:p>
        </p:txBody>
      </p:sp>
      <p:sp>
        <p:nvSpPr>
          <p:cNvPr id="8" name="TextBox 7"/>
          <p:cNvSpPr txBox="1"/>
          <p:nvPr/>
        </p:nvSpPr>
        <p:spPr>
          <a:xfrm>
            <a:off x="152422" y="38607"/>
            <a:ext cx="7511283" cy="523220"/>
          </a:xfrm>
          <a:prstGeom prst="rect">
            <a:avLst/>
          </a:prstGeom>
          <a:noFill/>
        </p:spPr>
        <p:txBody>
          <a:bodyPr wrap="square" rtlCol="0">
            <a:spAutoFit/>
          </a:bodyPr>
          <a:lstStyle/>
          <a:p>
            <a:r>
              <a:rPr lang="en-US" sz="2800" dirty="0" smtClean="0"/>
              <a:t>Principle of winning approach</a:t>
            </a:r>
            <a:endParaRPr lang="en-US" sz="2800" dirty="0"/>
          </a:p>
        </p:txBody>
      </p:sp>
      <p:sp>
        <p:nvSpPr>
          <p:cNvPr id="10" name="TextBox 9"/>
          <p:cNvSpPr txBox="1"/>
          <p:nvPr/>
        </p:nvSpPr>
        <p:spPr>
          <a:xfrm>
            <a:off x="6795974" y="6550223"/>
            <a:ext cx="2479978" cy="307777"/>
          </a:xfrm>
          <a:prstGeom prst="rect">
            <a:avLst/>
          </a:prstGeom>
          <a:noFill/>
        </p:spPr>
        <p:txBody>
          <a:bodyPr wrap="none" rtlCol="0">
            <a:spAutoFit/>
          </a:bodyPr>
          <a:lstStyle/>
          <a:p>
            <a:r>
              <a:rPr lang="en-US" sz="1400" dirty="0" smtClean="0"/>
              <a:t>Slide courtesy Adrian Cable</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33786" y="288994"/>
            <a:ext cx="8585029" cy="4784725"/>
          </a:xfrm>
        </p:spPr>
        <p:txBody>
          <a:bodyPr>
            <a:noAutofit/>
          </a:bodyPr>
          <a:lstStyle/>
          <a:p>
            <a:r>
              <a:rPr lang="en-GB" sz="2000" dirty="0" smtClean="0">
                <a:ea typeface="ＭＳ Ｐゴシック" charset="-128"/>
              </a:rPr>
              <a:t>Call </a:t>
            </a:r>
            <a:r>
              <a:rPr lang="en-GB" sz="2000" dirty="0" smtClean="0">
                <a:ea typeface="ＭＳ Ｐゴシック" charset="-128"/>
              </a:rPr>
              <a:t>the </a:t>
            </a:r>
            <a:r>
              <a:rPr lang="en-GB" sz="2000" dirty="0">
                <a:ea typeface="ＭＳ Ｐゴシック" charset="-128"/>
              </a:rPr>
              <a:t>submission to the contest of a single complete spectrum set (</a:t>
            </a:r>
            <a:r>
              <a:rPr lang="en-GB" sz="2000" b="1" dirty="0" err="1">
                <a:latin typeface="Times New Roman" charset="0"/>
                <a:ea typeface="Times New Roman" charset="0"/>
                <a:cs typeface="Times New Roman" charset="0"/>
              </a:rPr>
              <a:t>y</a:t>
            </a:r>
            <a:r>
              <a:rPr lang="en-GB" sz="2000" dirty="0">
                <a:ea typeface="ＭＳ Ｐゴシック" charset="-128"/>
              </a:rPr>
              <a:t> = </a:t>
            </a:r>
            <a:r>
              <a:rPr lang="en-GB" sz="2000" b="1" dirty="0" err="1">
                <a:latin typeface="Times New Roman" charset="0"/>
                <a:ea typeface="Times New Roman" charset="0"/>
                <a:cs typeface="Times New Roman" charset="0"/>
              </a:rPr>
              <a:t>Ba</a:t>
            </a:r>
            <a:r>
              <a:rPr lang="en-GB" sz="2000" dirty="0" smtClean="0">
                <a:ea typeface="ＭＳ Ｐゴシック" charset="-128"/>
              </a:rPr>
              <a:t>,) </a:t>
            </a:r>
            <a:r>
              <a:rPr lang="en-GB" sz="2000" dirty="0">
                <a:ea typeface="ＭＳ Ｐゴシック" charset="-128"/>
              </a:rPr>
              <a:t>a </a:t>
            </a:r>
            <a:r>
              <a:rPr lang="en-GB" sz="2000" b="1" dirty="0" smtClean="0">
                <a:ea typeface="ＭＳ Ｐゴシック" charset="-128"/>
              </a:rPr>
              <a:t>probe</a:t>
            </a:r>
            <a:r>
              <a:rPr lang="en-GB" sz="2000" dirty="0" smtClean="0">
                <a:ea typeface="ＭＳ Ｐゴシック" charset="-128"/>
              </a:rPr>
              <a:t>. Each </a:t>
            </a:r>
            <a:r>
              <a:rPr lang="en-GB" sz="2000" dirty="0">
                <a:ea typeface="ＭＳ Ｐゴシック" charset="-128"/>
              </a:rPr>
              <a:t>submission</a:t>
            </a:r>
            <a:r>
              <a:rPr lang="en-GB" sz="2000" dirty="0" smtClean="0">
                <a:ea typeface="ＭＳ Ｐゴシック" charset="-128"/>
              </a:rPr>
              <a:t> has </a:t>
            </a:r>
            <a:r>
              <a:rPr lang="en-GB" sz="2000" dirty="0">
                <a:ea typeface="ＭＳ Ｐゴシック" charset="-128"/>
              </a:rPr>
              <a:t>3 </a:t>
            </a:r>
            <a:r>
              <a:rPr lang="en-GB" sz="2000" dirty="0" err="1">
                <a:ea typeface="ＭＳ Ｐゴシック" charset="-128"/>
              </a:rPr>
              <a:t>x</a:t>
            </a:r>
            <a:r>
              <a:rPr lang="en-GB" sz="2000" dirty="0">
                <a:ea typeface="ＭＳ Ｐゴシック" charset="-128"/>
              </a:rPr>
              <a:t> 10 independent </a:t>
            </a:r>
            <a:r>
              <a:rPr lang="en-GB" sz="2000" dirty="0" smtClean="0">
                <a:ea typeface="ＭＳ Ｐゴシック" charset="-128"/>
              </a:rPr>
              <a:t>variables</a:t>
            </a:r>
          </a:p>
          <a:p>
            <a:r>
              <a:rPr lang="en-GB" sz="2000" b="1" dirty="0" err="1" smtClean="0">
                <a:latin typeface="Times New Roman" charset="0"/>
                <a:ea typeface="Times New Roman" charset="0"/>
                <a:cs typeface="Times New Roman" charset="0"/>
              </a:rPr>
              <a:t>y</a:t>
            </a:r>
            <a:r>
              <a:rPr lang="en-GB" sz="2000" dirty="0" smtClean="0">
                <a:ea typeface="ＭＳ Ｐゴシック" charset="-128"/>
              </a:rPr>
              <a:t> </a:t>
            </a:r>
            <a:r>
              <a:rPr lang="en-GB" sz="2000" dirty="0">
                <a:ea typeface="ＭＳ Ｐゴシック" charset="-128"/>
              </a:rPr>
              <a:t>is a 31 </a:t>
            </a:r>
            <a:r>
              <a:rPr lang="en-GB" sz="2000" dirty="0" err="1">
                <a:ea typeface="ＭＳ Ｐゴシック" charset="-128"/>
              </a:rPr>
              <a:t>x</a:t>
            </a:r>
            <a:r>
              <a:rPr lang="en-GB" sz="2000" dirty="0">
                <a:ea typeface="ＭＳ Ｐゴシック" charset="-128"/>
              </a:rPr>
              <a:t> 10 matrix of submitted image spectra, </a:t>
            </a:r>
            <a:r>
              <a:rPr lang="en-GB" sz="2000" b="1" dirty="0">
                <a:latin typeface="Times New Roman" charset="0"/>
                <a:ea typeface="Times New Roman" charset="0"/>
                <a:cs typeface="Times New Roman" charset="0"/>
              </a:rPr>
              <a:t>B</a:t>
            </a:r>
            <a:r>
              <a:rPr lang="en-GB" sz="2000" dirty="0">
                <a:ea typeface="ＭＳ Ｐゴシック" charset="-128"/>
              </a:rPr>
              <a:t> is the 31 </a:t>
            </a:r>
            <a:r>
              <a:rPr lang="en-GB" sz="2000" dirty="0" err="1">
                <a:ea typeface="ＭＳ Ｐゴシック" charset="-128"/>
              </a:rPr>
              <a:t>x</a:t>
            </a:r>
            <a:r>
              <a:rPr lang="en-GB" sz="2000" dirty="0">
                <a:ea typeface="ＭＳ Ｐゴシック" charset="-128"/>
              </a:rPr>
              <a:t> 3 basis vector matrix, </a:t>
            </a:r>
            <a:r>
              <a:rPr lang="en-GB" sz="2000" b="1" dirty="0">
                <a:latin typeface="Times New Roman" charset="0"/>
                <a:ea typeface="Times New Roman" charset="0"/>
                <a:cs typeface="Times New Roman" charset="0"/>
              </a:rPr>
              <a:t>a</a:t>
            </a:r>
            <a:r>
              <a:rPr lang="en-GB" sz="2000" dirty="0">
                <a:ea typeface="ＭＳ Ｐゴシック" charset="-128"/>
              </a:rPr>
              <a:t> is the 3 </a:t>
            </a:r>
            <a:r>
              <a:rPr lang="en-GB" sz="2000" dirty="0" err="1">
                <a:ea typeface="ＭＳ Ｐゴシック" charset="-128"/>
              </a:rPr>
              <a:t>x</a:t>
            </a:r>
            <a:r>
              <a:rPr lang="en-GB" sz="2000" dirty="0">
                <a:ea typeface="ＭＳ Ｐゴシック" charset="-128"/>
              </a:rPr>
              <a:t> 10 basis vector representation of </a:t>
            </a:r>
            <a:r>
              <a:rPr lang="en-GB" sz="2000" b="1" dirty="0" err="1" smtClean="0">
                <a:latin typeface="Times New Roman" charset="0"/>
                <a:ea typeface="Times New Roman" charset="0"/>
                <a:cs typeface="Times New Roman" charset="0"/>
              </a:rPr>
              <a:t>y</a:t>
            </a:r>
            <a:r>
              <a:rPr lang="en-GB" sz="2000" b="1" dirty="0" smtClean="0">
                <a:latin typeface="Times New Roman" charset="0"/>
                <a:ea typeface="Times New Roman" charset="0"/>
                <a:cs typeface="Times New Roman" charset="0"/>
              </a:rPr>
              <a:t> </a:t>
            </a:r>
            <a:r>
              <a:rPr lang="en-GB" sz="2000" dirty="0" smtClean="0">
                <a:ea typeface="Times New Roman" charset="0"/>
                <a:cs typeface="Times New Roman" charset="0"/>
              </a:rPr>
              <a:t>– </a:t>
            </a:r>
            <a:r>
              <a:rPr lang="en-GB" sz="2000" dirty="0">
                <a:ea typeface="Times New Roman" charset="0"/>
                <a:cs typeface="Times New Roman" charset="0"/>
              </a:rPr>
              <a:t>the </a:t>
            </a:r>
            <a:r>
              <a:rPr lang="en-GB" sz="2000" b="1" dirty="0">
                <a:ea typeface="Times New Roman" charset="0"/>
                <a:cs typeface="Times New Roman" charset="0"/>
              </a:rPr>
              <a:t>probe vector</a:t>
            </a:r>
            <a:endParaRPr lang="en-GB" sz="2000" b="1" dirty="0" smtClean="0">
              <a:ea typeface="ＭＳ Ｐゴシック" charset="-128"/>
            </a:endParaRPr>
          </a:p>
          <a:p>
            <a:r>
              <a:rPr lang="en-GB" sz="2000" dirty="0" smtClean="0">
                <a:ea typeface="ＭＳ Ｐゴシック" charset="-128"/>
              </a:rPr>
              <a:t>Consider pairs </a:t>
            </a:r>
            <a:r>
              <a:rPr lang="en-GB" sz="2000" dirty="0">
                <a:ea typeface="ＭＳ Ｐゴシック" charset="-128"/>
              </a:rPr>
              <a:t>of probes, </a:t>
            </a:r>
            <a:r>
              <a:rPr lang="en-GB" sz="2000" b="1" dirty="0">
                <a:latin typeface="Times New Roman" charset="0"/>
                <a:ea typeface="Times New Roman" charset="0"/>
                <a:cs typeface="Times New Roman" charset="0"/>
              </a:rPr>
              <a:t>a</a:t>
            </a:r>
            <a:r>
              <a:rPr lang="en-GB" sz="2000" dirty="0">
                <a:ea typeface="ＭＳ Ｐゴシック" charset="-128"/>
              </a:rPr>
              <a:t> and </a:t>
            </a:r>
            <a:r>
              <a:rPr lang="en-GB" sz="2000" b="1" dirty="0">
                <a:latin typeface="Times New Roman" charset="0"/>
                <a:ea typeface="Times New Roman" charset="0"/>
                <a:cs typeface="Times New Roman" charset="0"/>
              </a:rPr>
              <a:t>a*</a:t>
            </a:r>
            <a:r>
              <a:rPr lang="en-GB" sz="2000" dirty="0">
                <a:ea typeface="ＭＳ Ｐゴシック" charset="-128"/>
              </a:rPr>
              <a:t>, which differ only in one image (i.e. column) </a:t>
            </a:r>
            <a:r>
              <a:rPr lang="en-GB" sz="2000" i="1" dirty="0" err="1">
                <a:latin typeface="Times New Roman" charset="0"/>
                <a:ea typeface="Times New Roman" charset="0"/>
                <a:cs typeface="Times New Roman" charset="0"/>
              </a:rPr>
              <a:t>k</a:t>
            </a:r>
            <a:r>
              <a:rPr lang="en-GB" sz="2000" dirty="0">
                <a:ea typeface="ＭＳ Ｐゴシック" charset="-128"/>
              </a:rPr>
              <a:t>, and call the corresponding column of the complete probes </a:t>
            </a:r>
            <a:r>
              <a:rPr lang="en-GB" sz="2000" b="1" dirty="0" err="1">
                <a:latin typeface="Times New Roman" charset="0"/>
                <a:ea typeface="Times New Roman" charset="0"/>
                <a:cs typeface="Times New Roman" charset="0"/>
              </a:rPr>
              <a:t>a</a:t>
            </a:r>
            <a:r>
              <a:rPr lang="en-GB" sz="2000" i="1" baseline="-25000" dirty="0" err="1">
                <a:latin typeface="Times New Roman" charset="0"/>
                <a:ea typeface="Times New Roman" charset="0"/>
                <a:cs typeface="Times New Roman" charset="0"/>
              </a:rPr>
              <a:t>k</a:t>
            </a:r>
            <a:r>
              <a:rPr lang="en-GB" sz="2000" dirty="0">
                <a:ea typeface="ＭＳ Ｐゴシック" charset="-128"/>
              </a:rPr>
              <a:t> and </a:t>
            </a:r>
            <a:r>
              <a:rPr lang="en-GB" sz="2000" b="1" dirty="0" err="1">
                <a:latin typeface="Times New Roman" charset="0"/>
                <a:ea typeface="Times New Roman" charset="0"/>
                <a:cs typeface="Times New Roman" charset="0"/>
              </a:rPr>
              <a:t>a</a:t>
            </a:r>
            <a:r>
              <a:rPr lang="en-GB" sz="2000" i="1" baseline="-25000" dirty="0" err="1">
                <a:latin typeface="Times New Roman" charset="0"/>
                <a:ea typeface="Times New Roman" charset="0"/>
                <a:cs typeface="Times New Roman" charset="0"/>
              </a:rPr>
              <a:t>k</a:t>
            </a:r>
            <a:r>
              <a:rPr lang="en-GB" sz="2000" b="1" dirty="0">
                <a:latin typeface="Times New Roman" charset="0"/>
                <a:ea typeface="Times New Roman" charset="0"/>
                <a:cs typeface="Times New Roman" charset="0"/>
              </a:rPr>
              <a:t>*</a:t>
            </a:r>
            <a:r>
              <a:rPr lang="en-GB" sz="2000" dirty="0">
                <a:ea typeface="ＭＳ Ｐゴシック" charset="-128"/>
              </a:rPr>
              <a:t>, with corresponding spectra </a:t>
            </a:r>
            <a:r>
              <a:rPr lang="en-GB" sz="2000" b="1" dirty="0" err="1">
                <a:latin typeface="Times New Roman" charset="0"/>
                <a:ea typeface="Times New Roman" charset="0"/>
                <a:cs typeface="Times New Roman" charset="0"/>
              </a:rPr>
              <a:t>Ba</a:t>
            </a:r>
            <a:r>
              <a:rPr lang="en-GB" sz="2000" i="1" baseline="-25000" dirty="0" err="1">
                <a:latin typeface="Times New Roman" charset="0"/>
                <a:ea typeface="Times New Roman" charset="0"/>
                <a:cs typeface="Times New Roman" charset="0"/>
              </a:rPr>
              <a:t>k</a:t>
            </a:r>
            <a:r>
              <a:rPr lang="en-GB" sz="2000" dirty="0">
                <a:ea typeface="ＭＳ Ｐゴシック" charset="-128"/>
              </a:rPr>
              <a:t> and </a:t>
            </a:r>
            <a:r>
              <a:rPr lang="en-GB" sz="2000" b="1" dirty="0" err="1">
                <a:latin typeface="Times New Roman" charset="0"/>
                <a:ea typeface="Times New Roman" charset="0"/>
                <a:cs typeface="Times New Roman" charset="0"/>
              </a:rPr>
              <a:t>Ba</a:t>
            </a:r>
            <a:r>
              <a:rPr lang="en-GB" sz="2000" i="1" baseline="-25000" dirty="0" err="1">
                <a:latin typeface="Times New Roman" charset="0"/>
                <a:ea typeface="Times New Roman" charset="0"/>
                <a:cs typeface="Times New Roman" charset="0"/>
              </a:rPr>
              <a:t>k</a:t>
            </a:r>
            <a:r>
              <a:rPr lang="en-GB" sz="2000" b="1" dirty="0">
                <a:latin typeface="Times New Roman" charset="0"/>
                <a:ea typeface="Times New Roman" charset="0"/>
                <a:cs typeface="Times New Roman" charset="0"/>
              </a:rPr>
              <a:t>* </a:t>
            </a:r>
            <a:r>
              <a:rPr lang="en-GB" sz="2000" dirty="0">
                <a:ea typeface="ＭＳ Ｐゴシック" charset="-128"/>
              </a:rPr>
              <a:t>respectively</a:t>
            </a:r>
          </a:p>
          <a:p>
            <a:r>
              <a:rPr lang="en-GB" sz="2000" dirty="0">
                <a:ea typeface="ＭＳ Ｐゴシック" charset="-128"/>
              </a:rPr>
              <a:t>Each probe, when submitted to the contest, will return</a:t>
            </a:r>
            <a:r>
              <a:rPr lang="en-GB" sz="2000" dirty="0" smtClean="0">
                <a:ea typeface="ＭＳ Ｐゴシック" charset="-128"/>
              </a:rPr>
              <a:t> an </a:t>
            </a:r>
            <a:r>
              <a:rPr lang="en-GB" sz="2000" dirty="0">
                <a:ea typeface="ＭＳ Ｐゴシック" charset="-128"/>
              </a:rPr>
              <a:t>MSE</a:t>
            </a:r>
            <a:r>
              <a:rPr lang="en-GB" sz="2000" dirty="0" smtClean="0">
                <a:ea typeface="ＭＳ Ｐゴシック" charset="-128"/>
              </a:rPr>
              <a:t> which </a:t>
            </a:r>
            <a:r>
              <a:rPr lang="en-GB" sz="2000" dirty="0">
                <a:ea typeface="ＭＳ Ｐゴシック" charset="-128"/>
              </a:rPr>
              <a:t>we will term </a:t>
            </a:r>
            <a:r>
              <a:rPr lang="en-GB" sz="2000" i="1" dirty="0" err="1">
                <a:latin typeface="Times New Roman" charset="0"/>
                <a:ea typeface="Times New Roman" charset="0"/>
                <a:cs typeface="Times New Roman" charset="0"/>
              </a:rPr>
              <a:t>e</a:t>
            </a:r>
            <a:r>
              <a:rPr lang="en-GB" sz="2000" dirty="0">
                <a:ea typeface="ＭＳ Ｐゴシック" charset="-128"/>
              </a:rPr>
              <a:t> and </a:t>
            </a:r>
            <a:r>
              <a:rPr lang="en-GB" sz="2000" i="1" dirty="0" err="1">
                <a:latin typeface="Times New Roman" charset="0"/>
                <a:ea typeface="Times New Roman" charset="0"/>
                <a:cs typeface="Times New Roman" charset="0"/>
              </a:rPr>
              <a:t>e</a:t>
            </a:r>
            <a:r>
              <a:rPr lang="en-GB" sz="2000" i="1" dirty="0">
                <a:latin typeface="Times New Roman" charset="0"/>
                <a:ea typeface="Times New Roman" charset="0"/>
                <a:cs typeface="Times New Roman" charset="0"/>
              </a:rPr>
              <a:t>*</a:t>
            </a:r>
            <a:r>
              <a:rPr lang="en-GB" sz="2000" dirty="0">
                <a:ea typeface="ＭＳ Ｐゴシック" charset="-128"/>
              </a:rPr>
              <a:t> respectively</a:t>
            </a:r>
          </a:p>
          <a:p>
            <a:r>
              <a:rPr lang="en-GB" sz="2000" dirty="0">
                <a:ea typeface="ＭＳ Ｐゴシック" charset="-128"/>
              </a:rPr>
              <a:t>The difference </a:t>
            </a:r>
            <a:r>
              <a:rPr lang="en-GB" sz="2000" dirty="0">
                <a:latin typeface="Symbol" charset="2"/>
                <a:ea typeface="Times New Roman" charset="0"/>
                <a:cs typeface="Times New Roman" charset="0"/>
              </a:rPr>
              <a:t>D</a:t>
            </a:r>
            <a:r>
              <a:rPr lang="en-GB" sz="2000" i="1" dirty="0">
                <a:latin typeface="Times New Roman" charset="0"/>
                <a:ea typeface="Times New Roman" charset="0"/>
                <a:cs typeface="Times New Roman" charset="0"/>
              </a:rPr>
              <a:t>e</a:t>
            </a:r>
            <a:r>
              <a:rPr lang="en-GB" sz="2000" dirty="0">
                <a:latin typeface="Times New Roman" charset="0"/>
                <a:ea typeface="Times New Roman" charset="0"/>
                <a:cs typeface="Times New Roman" charset="0"/>
              </a:rPr>
              <a:t> = </a:t>
            </a:r>
            <a:r>
              <a:rPr lang="en-GB" sz="2000" i="1" dirty="0" err="1">
                <a:latin typeface="Times New Roman" charset="0"/>
                <a:ea typeface="Times New Roman" charset="0"/>
                <a:cs typeface="Times New Roman" charset="0"/>
              </a:rPr>
              <a:t>e</a:t>
            </a:r>
            <a:r>
              <a:rPr lang="en-GB" sz="2000" dirty="0">
                <a:latin typeface="Times New Roman" charset="0"/>
                <a:ea typeface="Times New Roman" charset="0"/>
                <a:cs typeface="Times New Roman" charset="0"/>
              </a:rPr>
              <a:t> – </a:t>
            </a:r>
            <a:r>
              <a:rPr lang="en-GB" sz="2000" i="1" dirty="0" err="1">
                <a:latin typeface="Times New Roman" charset="0"/>
                <a:ea typeface="Times New Roman" charset="0"/>
                <a:cs typeface="Times New Roman" charset="0"/>
              </a:rPr>
              <a:t>e</a:t>
            </a:r>
            <a:r>
              <a:rPr lang="en-GB" sz="2000" i="1" dirty="0">
                <a:latin typeface="Times New Roman" charset="0"/>
                <a:ea typeface="Times New Roman" charset="0"/>
                <a:cs typeface="Times New Roman" charset="0"/>
              </a:rPr>
              <a:t>*</a:t>
            </a:r>
            <a:r>
              <a:rPr lang="en-GB" sz="2000" dirty="0">
                <a:ea typeface="ＭＳ Ｐゴシック" charset="-128"/>
              </a:rPr>
              <a:t> is then given </a:t>
            </a:r>
            <a:r>
              <a:rPr lang="en-GB" sz="2000" dirty="0" smtClean="0">
                <a:ea typeface="ＭＳ Ｐゴシック" charset="-128"/>
              </a:rPr>
              <a:t>by</a:t>
            </a:r>
          </a:p>
          <a:p>
            <a:endParaRPr lang="en-GB" sz="2000" dirty="0" smtClean="0">
              <a:ea typeface="ＭＳ Ｐゴシック" charset="-128"/>
            </a:endParaRPr>
          </a:p>
          <a:p>
            <a:endParaRPr lang="en-GB" sz="2000" dirty="0" smtClean="0">
              <a:ea typeface="ＭＳ Ｐゴシック" charset="-128"/>
            </a:endParaRPr>
          </a:p>
          <a:p>
            <a:endParaRPr lang="en-GB" sz="2000" dirty="0" smtClean="0">
              <a:ea typeface="ＭＳ Ｐゴシック" charset="-128"/>
            </a:endParaRPr>
          </a:p>
          <a:p>
            <a:endParaRPr lang="en-GB" sz="2000" dirty="0" smtClean="0">
              <a:ea typeface="ＭＳ Ｐゴシック" charset="-128"/>
            </a:endParaRPr>
          </a:p>
          <a:p>
            <a:r>
              <a:rPr lang="en-GB" sz="2000" dirty="0" smtClean="0">
                <a:ea typeface="ＭＳ Ｐゴシック" charset="-128"/>
              </a:rPr>
              <a:t>Writing column </a:t>
            </a:r>
            <a:r>
              <a:rPr lang="en-GB" sz="2000" i="1" dirty="0" err="1">
                <a:latin typeface="Times New Roman" charset="0"/>
                <a:ea typeface="Times New Roman" charset="0"/>
                <a:cs typeface="Times New Roman" charset="0"/>
              </a:rPr>
              <a:t>k</a:t>
            </a:r>
            <a:r>
              <a:rPr lang="en-GB" sz="2000" dirty="0">
                <a:ea typeface="ＭＳ Ｐゴシック" charset="-128"/>
              </a:rPr>
              <a:t> of the probe vector </a:t>
            </a:r>
            <a:r>
              <a:rPr lang="en-GB" sz="2000" b="1" dirty="0" err="1">
                <a:latin typeface="Times New Roman" charset="0"/>
                <a:ea typeface="Times New Roman" charset="0"/>
                <a:cs typeface="Times New Roman" charset="0"/>
              </a:rPr>
              <a:t>a</a:t>
            </a:r>
            <a:r>
              <a:rPr lang="en-GB" sz="2000" i="1" baseline="-25000" dirty="0" err="1">
                <a:latin typeface="Times New Roman" charset="0"/>
                <a:ea typeface="Times New Roman" charset="0"/>
                <a:cs typeface="Times New Roman" charset="0"/>
              </a:rPr>
              <a:t>k</a:t>
            </a:r>
            <a:r>
              <a:rPr lang="en-GB" sz="2000" dirty="0">
                <a:latin typeface="Times New Roman" charset="0"/>
                <a:ea typeface="Times New Roman" charset="0"/>
                <a:cs typeface="Times New Roman" charset="0"/>
              </a:rPr>
              <a:t> = (</a:t>
            </a:r>
            <a:r>
              <a:rPr lang="en-GB" sz="2000" i="1" dirty="0">
                <a:latin typeface="Times New Roman" charset="0"/>
                <a:ea typeface="Times New Roman" charset="0"/>
                <a:cs typeface="Times New Roman" charset="0"/>
              </a:rPr>
              <a:t>a</a:t>
            </a:r>
            <a:r>
              <a:rPr lang="en-GB" sz="2000" baseline="-25000" dirty="0">
                <a:latin typeface="Times New Roman" charset="0"/>
                <a:ea typeface="Times New Roman" charset="0"/>
                <a:cs typeface="Times New Roman" charset="0"/>
              </a:rPr>
              <a:t>1</a:t>
            </a:r>
            <a:r>
              <a:rPr lang="en-GB" sz="2000" dirty="0">
                <a:latin typeface="Times New Roman" charset="0"/>
                <a:ea typeface="Times New Roman" charset="0"/>
                <a:cs typeface="Times New Roman" charset="0"/>
              </a:rPr>
              <a:t> </a:t>
            </a:r>
            <a:r>
              <a:rPr lang="en-GB" sz="2000" i="1" dirty="0">
                <a:latin typeface="Times New Roman" charset="0"/>
                <a:ea typeface="Times New Roman" charset="0"/>
                <a:cs typeface="Times New Roman" charset="0"/>
              </a:rPr>
              <a:t>a</a:t>
            </a:r>
            <a:r>
              <a:rPr lang="en-GB" sz="2000" baseline="-25000" dirty="0">
                <a:latin typeface="Times New Roman" charset="0"/>
                <a:ea typeface="Times New Roman" charset="0"/>
                <a:cs typeface="Times New Roman" charset="0"/>
              </a:rPr>
              <a:t>2</a:t>
            </a:r>
            <a:r>
              <a:rPr lang="en-GB" sz="2000" dirty="0">
                <a:latin typeface="Times New Roman" charset="0"/>
                <a:ea typeface="Times New Roman" charset="0"/>
                <a:cs typeface="Times New Roman" charset="0"/>
              </a:rPr>
              <a:t> </a:t>
            </a:r>
            <a:r>
              <a:rPr lang="en-GB" sz="2000" i="1" dirty="0">
                <a:latin typeface="Times New Roman" charset="0"/>
                <a:ea typeface="Times New Roman" charset="0"/>
                <a:cs typeface="Times New Roman" charset="0"/>
              </a:rPr>
              <a:t>a</a:t>
            </a:r>
            <a:r>
              <a:rPr lang="en-GB" sz="2000" baseline="-25000" dirty="0">
                <a:latin typeface="Times New Roman" charset="0"/>
                <a:ea typeface="Times New Roman" charset="0"/>
                <a:cs typeface="Times New Roman" charset="0"/>
              </a:rPr>
              <a:t>3</a:t>
            </a:r>
            <a:r>
              <a:rPr lang="en-GB" sz="2000" dirty="0">
                <a:latin typeface="Times New Roman" charset="0"/>
                <a:ea typeface="Times New Roman" charset="0"/>
                <a:cs typeface="Times New Roman" charset="0"/>
              </a:rPr>
              <a:t>)</a:t>
            </a:r>
            <a:r>
              <a:rPr lang="en-GB" sz="2000" dirty="0">
                <a:ea typeface="ＭＳ Ｐゴシック" charset="-128"/>
              </a:rPr>
              <a:t> and the real unknown spectrum of image </a:t>
            </a:r>
            <a:r>
              <a:rPr lang="en-GB" sz="2000" i="1" dirty="0" err="1">
                <a:latin typeface="Times New Roman" charset="0"/>
                <a:ea typeface="Times New Roman" charset="0"/>
                <a:cs typeface="Times New Roman" charset="0"/>
              </a:rPr>
              <a:t>k</a:t>
            </a:r>
            <a:r>
              <a:rPr lang="en-GB" sz="2000" dirty="0">
                <a:ea typeface="ＭＳ Ｐゴシック" charset="-128"/>
              </a:rPr>
              <a:t> as </a:t>
            </a:r>
            <a:r>
              <a:rPr lang="en-GB" sz="2000" b="1" dirty="0" err="1">
                <a:latin typeface="Times New Roman" charset="0"/>
                <a:ea typeface="Times New Roman" charset="0"/>
                <a:cs typeface="Times New Roman" charset="0"/>
              </a:rPr>
              <a:t>b</a:t>
            </a:r>
            <a:r>
              <a:rPr lang="en-GB" sz="2000" i="1" baseline="-25000" dirty="0" err="1">
                <a:latin typeface="Times New Roman" charset="0"/>
                <a:ea typeface="Times New Roman" charset="0"/>
                <a:cs typeface="Times New Roman" charset="0"/>
              </a:rPr>
              <a:t>k</a:t>
            </a:r>
            <a:r>
              <a:rPr lang="en-GB" sz="2000" dirty="0">
                <a:latin typeface="Times New Roman" charset="0"/>
                <a:ea typeface="Times New Roman" charset="0"/>
                <a:cs typeface="Times New Roman" charset="0"/>
              </a:rPr>
              <a:t> = (</a:t>
            </a:r>
            <a:r>
              <a:rPr lang="en-GB" sz="2000" i="1" dirty="0">
                <a:latin typeface="Times New Roman" charset="0"/>
                <a:ea typeface="Times New Roman" charset="0"/>
                <a:cs typeface="Times New Roman" charset="0"/>
              </a:rPr>
              <a:t>b</a:t>
            </a:r>
            <a:r>
              <a:rPr lang="en-GB" sz="2000" baseline="-25000" dirty="0">
                <a:latin typeface="Times New Roman" charset="0"/>
                <a:ea typeface="Times New Roman" charset="0"/>
                <a:cs typeface="Times New Roman" charset="0"/>
              </a:rPr>
              <a:t>1</a:t>
            </a:r>
            <a:r>
              <a:rPr lang="en-GB" sz="2000" dirty="0">
                <a:latin typeface="Times New Roman" charset="0"/>
                <a:ea typeface="Times New Roman" charset="0"/>
                <a:cs typeface="Times New Roman" charset="0"/>
              </a:rPr>
              <a:t> </a:t>
            </a:r>
            <a:r>
              <a:rPr lang="en-GB" sz="2000" i="1" dirty="0">
                <a:latin typeface="Times New Roman" charset="0"/>
                <a:ea typeface="Times New Roman" charset="0"/>
                <a:cs typeface="Times New Roman" charset="0"/>
              </a:rPr>
              <a:t>b</a:t>
            </a:r>
            <a:r>
              <a:rPr lang="en-GB" sz="2000" baseline="-25000" dirty="0">
                <a:latin typeface="Times New Roman" charset="0"/>
                <a:ea typeface="Times New Roman" charset="0"/>
                <a:cs typeface="Times New Roman" charset="0"/>
              </a:rPr>
              <a:t>2</a:t>
            </a:r>
            <a:r>
              <a:rPr lang="en-GB" sz="2000" dirty="0">
                <a:latin typeface="Times New Roman" charset="0"/>
                <a:ea typeface="Times New Roman" charset="0"/>
                <a:cs typeface="Times New Roman" charset="0"/>
              </a:rPr>
              <a:t> </a:t>
            </a:r>
            <a:r>
              <a:rPr lang="en-GB" sz="2000" i="1" dirty="0">
                <a:latin typeface="Times New Roman" charset="0"/>
                <a:ea typeface="Times New Roman" charset="0"/>
                <a:cs typeface="Times New Roman" charset="0"/>
              </a:rPr>
              <a:t>b</a:t>
            </a:r>
            <a:r>
              <a:rPr lang="en-GB" sz="2000" baseline="-25000" dirty="0">
                <a:latin typeface="Times New Roman" charset="0"/>
                <a:ea typeface="Times New Roman" charset="0"/>
                <a:cs typeface="Times New Roman" charset="0"/>
              </a:rPr>
              <a:t>3</a:t>
            </a:r>
            <a:r>
              <a:rPr lang="en-GB" sz="2000" dirty="0">
                <a:latin typeface="Times New Roman" charset="0"/>
                <a:ea typeface="Times New Roman" charset="0"/>
                <a:cs typeface="Times New Roman" charset="0"/>
              </a:rPr>
              <a:t>)</a:t>
            </a:r>
            <a:r>
              <a:rPr lang="en-GB" sz="2000" dirty="0" smtClean="0">
                <a:ea typeface="ＭＳ Ｐゴシック" charset="-128"/>
              </a:rPr>
              <a:t> we see </a:t>
            </a:r>
            <a:r>
              <a:rPr lang="en-GB" sz="2000" dirty="0">
                <a:ea typeface="ＭＳ Ｐゴシック" charset="-128"/>
              </a:rPr>
              <a:t>that the above represents a scalar nonlinear equation with three unknowns, simply </a:t>
            </a:r>
            <a:r>
              <a:rPr lang="en-GB" sz="2000" i="1" dirty="0">
                <a:latin typeface="Times New Roman" charset="0"/>
                <a:ea typeface="Times New Roman" charset="0"/>
                <a:cs typeface="Times New Roman" charset="0"/>
              </a:rPr>
              <a:t>b</a:t>
            </a:r>
            <a:r>
              <a:rPr lang="en-GB" sz="2000" baseline="-25000" dirty="0">
                <a:latin typeface="Times New Roman" charset="0"/>
                <a:ea typeface="Times New Roman" charset="0"/>
                <a:cs typeface="Times New Roman" charset="0"/>
              </a:rPr>
              <a:t>1</a:t>
            </a:r>
            <a:r>
              <a:rPr lang="en-GB" sz="2000" dirty="0">
                <a:ea typeface="ＭＳ Ｐゴシック" charset="-128"/>
              </a:rPr>
              <a:t>, </a:t>
            </a:r>
            <a:r>
              <a:rPr lang="en-GB" sz="2000" i="1" dirty="0">
                <a:latin typeface="Times New Roman" charset="0"/>
                <a:ea typeface="Times New Roman" charset="0"/>
                <a:cs typeface="Times New Roman" charset="0"/>
              </a:rPr>
              <a:t>b</a:t>
            </a:r>
            <a:r>
              <a:rPr lang="en-GB" sz="2000" baseline="-25000" dirty="0">
                <a:latin typeface="Times New Roman" charset="0"/>
                <a:ea typeface="Times New Roman" charset="0"/>
                <a:cs typeface="Times New Roman" charset="0"/>
              </a:rPr>
              <a:t>2</a:t>
            </a:r>
            <a:r>
              <a:rPr lang="en-GB" sz="2000" dirty="0">
                <a:ea typeface="ＭＳ Ｐゴシック" charset="-128"/>
              </a:rPr>
              <a:t> and </a:t>
            </a:r>
            <a:r>
              <a:rPr lang="en-GB" sz="2000" i="1" dirty="0">
                <a:latin typeface="Times New Roman" charset="0"/>
                <a:ea typeface="Times New Roman" charset="0"/>
                <a:cs typeface="Times New Roman" charset="0"/>
              </a:rPr>
              <a:t>b</a:t>
            </a:r>
            <a:r>
              <a:rPr lang="en-GB" sz="2000" baseline="-25000" dirty="0">
                <a:latin typeface="Times New Roman" charset="0"/>
                <a:ea typeface="Times New Roman" charset="0"/>
                <a:cs typeface="Times New Roman" charset="0"/>
              </a:rPr>
              <a:t>3</a:t>
            </a:r>
            <a:endParaRPr lang="en-GB" sz="2000" dirty="0">
              <a:latin typeface="Times New Roman" charset="0"/>
              <a:ea typeface="Times New Roman" charset="0"/>
              <a:cs typeface="Times New Roman" charset="0"/>
            </a:endParaRPr>
          </a:p>
        </p:txBody>
      </p:sp>
      <p:sp>
        <p:nvSpPr>
          <p:cNvPr id="3277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3277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71775" y="4210732"/>
            <a:ext cx="3638550" cy="666750"/>
          </a:xfrm>
          <a:prstGeom prst="rect">
            <a:avLst/>
          </a:prstGeom>
          <a:noFill/>
          <a:ln w="9525">
            <a:noFill/>
            <a:miter lim="800000"/>
            <a:headEnd/>
            <a:tailEnd/>
          </a:ln>
        </p:spPr>
      </p:pic>
      <p:sp>
        <p:nvSpPr>
          <p:cNvPr id="32774" name="Rectangle 3"/>
          <p:cNvSpPr>
            <a:spLocks noChangeArrowheads="1"/>
          </p:cNvSpPr>
          <p:nvPr/>
        </p:nvSpPr>
        <p:spPr bwMode="auto">
          <a:xfrm>
            <a:off x="0" y="112395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8" name="TextBox 7"/>
          <p:cNvSpPr txBox="1"/>
          <p:nvPr/>
        </p:nvSpPr>
        <p:spPr>
          <a:xfrm>
            <a:off x="152422" y="-75693"/>
            <a:ext cx="7511283" cy="523220"/>
          </a:xfrm>
          <a:prstGeom prst="rect">
            <a:avLst/>
          </a:prstGeom>
          <a:noFill/>
        </p:spPr>
        <p:txBody>
          <a:bodyPr wrap="square" rtlCol="0">
            <a:spAutoFit/>
          </a:bodyPr>
          <a:lstStyle/>
          <a:p>
            <a:r>
              <a:rPr lang="en-US" sz="2800" dirty="0" smtClean="0"/>
              <a:t>Difference probes</a:t>
            </a:r>
            <a:endParaRPr lang="en-US" sz="2800" dirty="0"/>
          </a:p>
        </p:txBody>
      </p:sp>
      <p:sp>
        <p:nvSpPr>
          <p:cNvPr id="9" name="TextBox 8"/>
          <p:cNvSpPr txBox="1"/>
          <p:nvPr/>
        </p:nvSpPr>
        <p:spPr>
          <a:xfrm>
            <a:off x="6795974" y="6359723"/>
            <a:ext cx="2479978" cy="307777"/>
          </a:xfrm>
          <a:prstGeom prst="rect">
            <a:avLst/>
          </a:prstGeom>
          <a:noFill/>
        </p:spPr>
        <p:txBody>
          <a:bodyPr wrap="none" rtlCol="0">
            <a:spAutoFit/>
          </a:bodyPr>
          <a:lstStyle/>
          <a:p>
            <a:r>
              <a:rPr lang="en-US" sz="1400" dirty="0" smtClean="0"/>
              <a:t>Slide courtesy Adrian Cable</a:t>
            </a:r>
            <a:endParaRPr lang="en-US" sz="1400" dirty="0"/>
          </a:p>
        </p:txBody>
      </p:sp>
      <p:grpSp>
        <p:nvGrpSpPr>
          <p:cNvPr id="20" name="Group 19"/>
          <p:cNvGrpSpPr/>
          <p:nvPr/>
        </p:nvGrpSpPr>
        <p:grpSpPr>
          <a:xfrm>
            <a:off x="3680832" y="3922739"/>
            <a:ext cx="2483951" cy="1201783"/>
            <a:chOff x="3680832" y="4113239"/>
            <a:chExt cx="2483951" cy="1201783"/>
          </a:xfrm>
        </p:grpSpPr>
        <p:sp>
          <p:nvSpPr>
            <p:cNvPr id="10" name="Down Arrow 9"/>
            <p:cNvSpPr/>
            <p:nvPr/>
          </p:nvSpPr>
          <p:spPr>
            <a:xfrm>
              <a:off x="3735861" y="4113239"/>
              <a:ext cx="162429" cy="280596"/>
            </a:xfrm>
            <a:prstGeom prst="downArrow">
              <a:avLst/>
            </a:prstGeom>
            <a:solidFill>
              <a:srgbClr val="3AFF3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4050687" y="4113239"/>
              <a:ext cx="162429" cy="280596"/>
            </a:xfrm>
            <a:prstGeom prst="downArrow">
              <a:avLst/>
            </a:prstGeom>
            <a:solidFill>
              <a:srgbClr val="3AFF3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4335981" y="4113239"/>
              <a:ext cx="162429" cy="280596"/>
            </a:xfrm>
            <a:prstGeom prst="downArrow">
              <a:avLst/>
            </a:prstGeom>
            <a:solidFill>
              <a:srgbClr val="3AFF3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5493045" y="4113239"/>
              <a:ext cx="162429" cy="280596"/>
            </a:xfrm>
            <a:prstGeom prst="downArrow">
              <a:avLst/>
            </a:prstGeom>
            <a:solidFill>
              <a:srgbClr val="3AFF3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a:off x="5748810" y="4113239"/>
              <a:ext cx="162429" cy="280596"/>
            </a:xfrm>
            <a:prstGeom prst="downArrow">
              <a:avLst/>
            </a:prstGeom>
            <a:solidFill>
              <a:srgbClr val="3AFF3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6002354" y="4113239"/>
              <a:ext cx="162429" cy="280596"/>
            </a:xfrm>
            <a:prstGeom prst="downArrow">
              <a:avLst/>
            </a:prstGeom>
            <a:solidFill>
              <a:srgbClr val="3AFF3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rot="10800000">
              <a:off x="3680832" y="5034426"/>
              <a:ext cx="162429" cy="280596"/>
            </a:xfrm>
            <a:prstGeom prst="downArrow">
              <a:avLst/>
            </a:prstGeom>
            <a:solidFill>
              <a:srgbClr val="3AFF3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rot="10800000">
              <a:off x="4173552" y="5034426"/>
              <a:ext cx="162429" cy="280596"/>
            </a:xfrm>
            <a:prstGeom prst="downArrow">
              <a:avLst/>
            </a:prstGeom>
            <a:solidFill>
              <a:srgbClr val="3AFF3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10800000">
              <a:off x="5347205" y="5034426"/>
              <a:ext cx="162429" cy="280596"/>
            </a:xfrm>
            <a:prstGeom prst="downArrow">
              <a:avLst/>
            </a:prstGeom>
            <a:solidFill>
              <a:srgbClr val="3AFF3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rot="10800000">
              <a:off x="5839925" y="5034426"/>
              <a:ext cx="162429" cy="280596"/>
            </a:xfrm>
            <a:prstGeom prst="downArrow">
              <a:avLst/>
            </a:prstGeom>
            <a:solidFill>
              <a:srgbClr val="3AFF3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329778" y="3744939"/>
            <a:ext cx="2116752" cy="523220"/>
            <a:chOff x="3329778" y="3935439"/>
            <a:chExt cx="2116752" cy="523220"/>
          </a:xfrm>
        </p:grpSpPr>
        <p:sp>
          <p:nvSpPr>
            <p:cNvPr id="22" name="TextBox 21"/>
            <p:cNvSpPr txBox="1"/>
            <p:nvPr/>
          </p:nvSpPr>
          <p:spPr>
            <a:xfrm>
              <a:off x="3329778" y="3935439"/>
              <a:ext cx="351053"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23" name="TextBox 22"/>
            <p:cNvSpPr txBox="1"/>
            <p:nvPr/>
          </p:nvSpPr>
          <p:spPr>
            <a:xfrm>
              <a:off x="5095477" y="3935439"/>
              <a:ext cx="351053"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87467" y="244251"/>
            <a:ext cx="7670800" cy="6019800"/>
          </a:xfrm>
          <a:prstGeom prst="rect">
            <a:avLst/>
          </a:prstGeom>
        </p:spPr>
      </p:pic>
      <p:sp>
        <p:nvSpPr>
          <p:cNvPr id="8" name="TextBox 7"/>
          <p:cNvSpPr txBox="1"/>
          <p:nvPr/>
        </p:nvSpPr>
        <p:spPr>
          <a:xfrm>
            <a:off x="4348066" y="6303626"/>
            <a:ext cx="415498" cy="369332"/>
          </a:xfrm>
          <a:prstGeom prst="rect">
            <a:avLst/>
          </a:prstGeom>
          <a:noFill/>
        </p:spPr>
        <p:txBody>
          <a:bodyPr wrap="non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88922" y="478608"/>
            <a:ext cx="8991578" cy="4525963"/>
          </a:xfrm>
        </p:spPr>
        <p:txBody>
          <a:bodyPr>
            <a:noAutofit/>
          </a:bodyPr>
          <a:lstStyle/>
          <a:p>
            <a:r>
              <a:rPr lang="en-GB" sz="2000" dirty="0" smtClean="0">
                <a:ea typeface="ＭＳ Ｐゴシック" charset="-128"/>
              </a:rPr>
              <a:t>Submitting </a:t>
            </a:r>
            <a:r>
              <a:rPr lang="en-GB" sz="2000" b="1" dirty="0">
                <a:ea typeface="ＭＳ Ｐゴシック" charset="-128"/>
              </a:rPr>
              <a:t>three probe pairs</a:t>
            </a:r>
            <a:r>
              <a:rPr lang="en-GB" sz="2000" dirty="0">
                <a:ea typeface="ＭＳ Ｐゴシック" charset="-128"/>
              </a:rPr>
              <a:t>,</a:t>
            </a:r>
            <a:r>
              <a:rPr lang="en-GB" sz="2000" dirty="0" smtClean="0">
                <a:ea typeface="ＭＳ Ｐゴシック" charset="-128"/>
              </a:rPr>
              <a:t> </a:t>
            </a:r>
            <a:r>
              <a:rPr lang="en-GB" sz="2000" dirty="0" smtClean="0">
                <a:latin typeface="Times New Roman" charset="0"/>
                <a:ea typeface="Times New Roman" charset="0"/>
                <a:cs typeface="Times New Roman" charset="0"/>
              </a:rPr>
              <a:t>(</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 </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a:t>
            </a:r>
            <a:r>
              <a:rPr lang="en-GB" sz="2000" dirty="0">
                <a:ea typeface="ＭＳ Ｐゴシック" charset="-128"/>
              </a:rPr>
              <a:t>, </a:t>
            </a:r>
            <a:r>
              <a:rPr lang="en-GB" sz="2000" dirty="0">
                <a:latin typeface="Times New Roman" charset="0"/>
                <a:ea typeface="Times New Roman" charset="0"/>
                <a:cs typeface="Times New Roman" charset="0"/>
              </a:rPr>
              <a:t>(</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 </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a:t>
            </a:r>
            <a:r>
              <a:rPr lang="en-GB" sz="2000" dirty="0">
                <a:ea typeface="ＭＳ Ｐゴシック" charset="-128"/>
              </a:rPr>
              <a:t>, </a:t>
            </a:r>
            <a:r>
              <a:rPr lang="en-GB" sz="2000" dirty="0">
                <a:latin typeface="Times New Roman" charset="0"/>
                <a:ea typeface="Times New Roman" charset="0"/>
                <a:cs typeface="Times New Roman" charset="0"/>
              </a:rPr>
              <a:t>(</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 </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a:t>
            </a:r>
            <a:r>
              <a:rPr lang="en-GB" sz="2000" dirty="0">
                <a:ea typeface="ＭＳ Ｐゴシック" charset="-128"/>
              </a:rPr>
              <a:t>, enables us to compute </a:t>
            </a:r>
            <a:r>
              <a:rPr lang="en-GB" sz="2000" b="1" dirty="0" err="1">
                <a:latin typeface="Times New Roman" charset="0"/>
                <a:ea typeface="Times New Roman" charset="0"/>
                <a:cs typeface="Times New Roman" charset="0"/>
              </a:rPr>
              <a:t>b</a:t>
            </a:r>
            <a:r>
              <a:rPr lang="en-GB" sz="2000" i="1" baseline="-25000" dirty="0" err="1">
                <a:latin typeface="Times New Roman" charset="0"/>
                <a:ea typeface="Times New Roman" charset="0"/>
                <a:cs typeface="Times New Roman" charset="0"/>
              </a:rPr>
              <a:t>k</a:t>
            </a:r>
            <a:r>
              <a:rPr lang="en-GB" sz="2000" dirty="0">
                <a:ea typeface="ＭＳ Ｐゴシック" charset="-128"/>
              </a:rPr>
              <a:t> and hence the </a:t>
            </a:r>
            <a:r>
              <a:rPr lang="en-GB" sz="2000" dirty="0" err="1">
                <a:ea typeface="ＭＳ Ｐゴシック" charset="-128"/>
              </a:rPr>
              <a:t>illuminant</a:t>
            </a:r>
            <a:r>
              <a:rPr lang="en-GB" sz="2000" dirty="0">
                <a:ea typeface="ＭＳ Ｐゴシック" charset="-128"/>
              </a:rPr>
              <a:t> spectrum for image </a:t>
            </a:r>
            <a:r>
              <a:rPr lang="en-GB" sz="2000" i="1" dirty="0" err="1">
                <a:latin typeface="Times New Roman" charset="0"/>
                <a:ea typeface="Times New Roman" charset="0"/>
                <a:cs typeface="Times New Roman" charset="0"/>
              </a:rPr>
              <a:t>k</a:t>
            </a:r>
            <a:r>
              <a:rPr lang="en-GB" sz="2000" dirty="0">
                <a:ea typeface="ＭＳ Ｐゴシック" charset="-128"/>
              </a:rPr>
              <a:t> given by </a:t>
            </a:r>
            <a:r>
              <a:rPr lang="en-GB" sz="2000" b="1" dirty="0" err="1">
                <a:latin typeface="Times New Roman" charset="0"/>
                <a:ea typeface="Times New Roman" charset="0"/>
                <a:cs typeface="Times New Roman" charset="0"/>
              </a:rPr>
              <a:t>x</a:t>
            </a:r>
            <a:r>
              <a:rPr lang="en-GB" sz="2000" b="1" i="1" baseline="-25000" dirty="0" err="1">
                <a:latin typeface="Times New Roman" charset="0"/>
                <a:ea typeface="Times New Roman" charset="0"/>
                <a:cs typeface="Times New Roman" charset="0"/>
              </a:rPr>
              <a:t>k</a:t>
            </a:r>
            <a:r>
              <a:rPr lang="en-GB" sz="2000" dirty="0">
                <a:ea typeface="ＭＳ Ｐゴシック" charset="-128"/>
              </a:rPr>
              <a:t> = </a:t>
            </a:r>
            <a:r>
              <a:rPr lang="en-GB" sz="2000" b="1" dirty="0" err="1" smtClean="0">
                <a:latin typeface="Times New Roman" charset="0"/>
                <a:ea typeface="Times New Roman" charset="0"/>
                <a:cs typeface="Times New Roman" charset="0"/>
              </a:rPr>
              <a:t>Bb</a:t>
            </a:r>
            <a:r>
              <a:rPr lang="en-GB" sz="2000" b="1" i="1" baseline="-25000" dirty="0" err="1" smtClean="0">
                <a:latin typeface="Times New Roman" charset="0"/>
                <a:ea typeface="Times New Roman" charset="0"/>
                <a:cs typeface="Times New Roman" charset="0"/>
              </a:rPr>
              <a:t>k</a:t>
            </a:r>
            <a:endParaRPr lang="en-GB" sz="2000" dirty="0" smtClean="0">
              <a:ea typeface="ＭＳ Ｐゴシック" charset="-128"/>
            </a:endParaRPr>
          </a:p>
          <a:p>
            <a:r>
              <a:rPr lang="en-GB" sz="2000" dirty="0" smtClean="0">
                <a:ea typeface="ＭＳ Ｐゴシック" charset="-128"/>
              </a:rPr>
              <a:t>The actual </a:t>
            </a:r>
            <a:r>
              <a:rPr lang="en-GB" sz="2000" dirty="0">
                <a:ea typeface="ＭＳ Ｐゴシック" charset="-128"/>
              </a:rPr>
              <a:t>probes themselves </a:t>
            </a:r>
            <a:r>
              <a:rPr lang="en-GB" sz="2000" dirty="0" smtClean="0">
                <a:ea typeface="ＭＳ Ｐゴシック" charset="-128"/>
              </a:rPr>
              <a:t>(</a:t>
            </a:r>
            <a:r>
              <a:rPr lang="en-GB" sz="2000" dirty="0" smtClean="0">
                <a:ea typeface="Times New Roman" charset="0"/>
                <a:cs typeface="Times New Roman" charset="0"/>
              </a:rPr>
              <a:t>the columns of </a:t>
            </a:r>
            <a:r>
              <a:rPr lang="en-GB" sz="2000" b="1" dirty="0" err="1">
                <a:latin typeface="Times New Roman" charset="0"/>
                <a:ea typeface="Times New Roman" charset="0"/>
                <a:cs typeface="Times New Roman" charset="0"/>
              </a:rPr>
              <a:t>a</a:t>
            </a:r>
            <a:r>
              <a:rPr lang="en-GB" sz="2000" b="1" i="1" baseline="-25000" dirty="0" err="1">
                <a:latin typeface="Times New Roman" charset="0"/>
                <a:ea typeface="Times New Roman" charset="0"/>
                <a:cs typeface="Times New Roman" charset="0"/>
              </a:rPr>
              <a:t>k</a:t>
            </a:r>
            <a:r>
              <a:rPr lang="en-GB" sz="2000" b="1" i="1" baseline="-25000" dirty="0">
                <a:latin typeface="Times New Roman" charset="0"/>
                <a:ea typeface="Times New Roman" charset="0"/>
                <a:cs typeface="Times New Roman" charset="0"/>
              </a:rPr>
              <a:t> </a:t>
            </a:r>
            <a:r>
              <a:rPr lang="en-GB" sz="2000" dirty="0">
                <a:ea typeface="Times New Roman" charset="0"/>
                <a:cs typeface="Times New Roman" charset="0"/>
              </a:rPr>
              <a:t> corresponding to the </a:t>
            </a:r>
            <a:r>
              <a:rPr lang="en-GB" sz="2000" i="1" dirty="0" err="1">
                <a:latin typeface="Times New Roman" charset="0"/>
                <a:ea typeface="Times New Roman" charset="0"/>
                <a:cs typeface="Times New Roman" charset="0"/>
              </a:rPr>
              <a:t>k</a:t>
            </a:r>
            <a:r>
              <a:rPr lang="en-GB" sz="2000" dirty="0" err="1">
                <a:ea typeface="Times New Roman" charset="0"/>
                <a:cs typeface="Times New Roman" charset="0"/>
              </a:rPr>
              <a:t>th</a:t>
            </a:r>
            <a:r>
              <a:rPr lang="en-GB" sz="2000" dirty="0">
                <a:ea typeface="Times New Roman" charset="0"/>
                <a:cs typeface="Times New Roman" charset="0"/>
              </a:rPr>
              <a:t> image</a:t>
            </a:r>
            <a:r>
              <a:rPr lang="en-GB" sz="2000" dirty="0">
                <a:ea typeface="ＭＳ Ｐゴシック" charset="-128"/>
              </a:rPr>
              <a:t>)</a:t>
            </a:r>
            <a:r>
              <a:rPr lang="en-GB" sz="2000" dirty="0" smtClean="0">
                <a:ea typeface="ＭＳ Ｐゴシック" charset="-128"/>
              </a:rPr>
              <a:t> are completely </a:t>
            </a:r>
            <a:r>
              <a:rPr lang="en-GB" sz="2000" dirty="0">
                <a:ea typeface="ＭＳ Ｐゴシック" charset="-128"/>
              </a:rPr>
              <a:t>arbitrary – any</a:t>
            </a:r>
            <a:r>
              <a:rPr lang="en-GB" sz="2000" dirty="0" smtClean="0">
                <a:ea typeface="ＭＳ Ｐゴシック" charset="-128"/>
              </a:rPr>
              <a:t> </a:t>
            </a:r>
            <a:r>
              <a:rPr lang="en-GB" sz="2000" b="1" dirty="0" smtClean="0">
                <a:ea typeface="ＭＳ Ｐゴシック" charset="-128"/>
              </a:rPr>
              <a:t>linearly </a:t>
            </a:r>
            <a:r>
              <a:rPr lang="en-GB" sz="2000" b="1" dirty="0" smtClean="0">
                <a:ea typeface="ＭＳ Ｐゴシック" charset="-128"/>
              </a:rPr>
              <a:t>independent </a:t>
            </a:r>
            <a:r>
              <a:rPr lang="en-GB" sz="2000" dirty="0" smtClean="0">
                <a:ea typeface="ＭＳ Ｐゴシック" charset="-128"/>
              </a:rPr>
              <a:t>vectors </a:t>
            </a:r>
            <a:r>
              <a:rPr lang="en-GB" sz="2000" dirty="0">
                <a:ea typeface="ＭＳ Ｐゴシック" charset="-128"/>
              </a:rPr>
              <a:t>can be </a:t>
            </a:r>
            <a:r>
              <a:rPr lang="en-GB" sz="2000" dirty="0" smtClean="0">
                <a:ea typeface="ＭＳ Ｐゴシック" charset="-128"/>
              </a:rPr>
              <a:t>used.</a:t>
            </a:r>
            <a:endParaRPr lang="en-GB" sz="2000" b="1" dirty="0" smtClean="0">
              <a:ea typeface="ＭＳ Ｐゴシック" charset="-128"/>
            </a:endParaRPr>
          </a:p>
          <a:p>
            <a:r>
              <a:rPr lang="en-GB" sz="2000" dirty="0" smtClean="0">
                <a:ea typeface="ＭＳ Ｐゴシック" charset="-128"/>
              </a:rPr>
              <a:t>It seems as though </a:t>
            </a:r>
            <a:r>
              <a:rPr lang="en-GB" sz="2000" b="1" dirty="0">
                <a:ea typeface="ＭＳ Ｐゴシック" charset="-128"/>
              </a:rPr>
              <a:t>six</a:t>
            </a:r>
            <a:r>
              <a:rPr lang="en-GB" sz="2000" b="1" dirty="0" smtClean="0">
                <a:ea typeface="ＭＳ Ｐゴシック" charset="-128"/>
              </a:rPr>
              <a:t> submissions</a:t>
            </a:r>
            <a:r>
              <a:rPr lang="en-GB" sz="2000" dirty="0" smtClean="0">
                <a:ea typeface="ＭＳ Ｐゴシック" charset="-128"/>
              </a:rPr>
              <a:t> </a:t>
            </a:r>
            <a:r>
              <a:rPr lang="en-GB" sz="2000" dirty="0">
                <a:ea typeface="ＭＳ Ｐゴシック" charset="-128"/>
              </a:rPr>
              <a:t>are needed to recover the </a:t>
            </a:r>
            <a:r>
              <a:rPr lang="en-GB" sz="2000" dirty="0" err="1">
                <a:ea typeface="ＭＳ Ｐゴシック" charset="-128"/>
              </a:rPr>
              <a:t>illuminant</a:t>
            </a:r>
            <a:r>
              <a:rPr lang="en-GB" sz="2000" dirty="0">
                <a:ea typeface="ＭＳ Ｐゴシック" charset="-128"/>
              </a:rPr>
              <a:t> spectrum for each </a:t>
            </a:r>
            <a:r>
              <a:rPr lang="en-GB" sz="2000" dirty="0" smtClean="0">
                <a:ea typeface="ＭＳ Ｐゴシック" charset="-128"/>
              </a:rPr>
              <a:t>image. But if </a:t>
            </a:r>
            <a:r>
              <a:rPr lang="en-GB" sz="2000" dirty="0">
                <a:ea typeface="ＭＳ Ｐゴシック" charset="-128"/>
              </a:rPr>
              <a:t>we set </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 = </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 = </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a:t>
            </a:r>
            <a:r>
              <a:rPr lang="en-GB" sz="2000" dirty="0">
                <a:ea typeface="ＭＳ Ｐゴシック" charset="-128"/>
              </a:rPr>
              <a:t>, the</a:t>
            </a:r>
            <a:r>
              <a:rPr lang="en-GB" sz="2000" dirty="0" smtClean="0">
                <a:ea typeface="ＭＳ Ｐゴシック" charset="-128"/>
              </a:rPr>
              <a:t> probe </a:t>
            </a:r>
            <a:r>
              <a:rPr lang="en-GB" sz="2000" dirty="0">
                <a:ea typeface="ＭＳ Ｐゴシック" charset="-128"/>
              </a:rPr>
              <a:t>pairs are still linearly independent as required, reducing the number of submissions per image to </a:t>
            </a:r>
            <a:r>
              <a:rPr lang="en-GB" sz="2000" b="1" dirty="0">
                <a:ea typeface="ＭＳ Ｐゴシック" charset="-128"/>
              </a:rPr>
              <a:t>four</a:t>
            </a:r>
            <a:endParaRPr lang="en-GB" sz="2000" b="1" dirty="0" smtClean="0">
              <a:ea typeface="ＭＳ Ｐゴシック" charset="-128"/>
            </a:endParaRPr>
          </a:p>
          <a:p>
            <a:pPr>
              <a:spcBef>
                <a:spcPts val="1700"/>
              </a:spcBef>
            </a:pPr>
            <a:r>
              <a:rPr lang="en-GB" sz="2000" dirty="0" smtClean="0">
                <a:ea typeface="ＭＳ Ｐゴシック" charset="-128"/>
              </a:rPr>
              <a:t>We </a:t>
            </a:r>
            <a:r>
              <a:rPr lang="en-GB" sz="2000" dirty="0">
                <a:ea typeface="ＭＳ Ｐゴシック" charset="-128"/>
              </a:rPr>
              <a:t>can </a:t>
            </a:r>
            <a:r>
              <a:rPr lang="en-GB" sz="2000" dirty="0" smtClean="0">
                <a:ea typeface="ＭＳ Ｐゴシック" charset="-128"/>
              </a:rPr>
              <a:t>do even </a:t>
            </a:r>
            <a:r>
              <a:rPr lang="en-GB" sz="2000" dirty="0">
                <a:ea typeface="ＭＳ Ｐゴシック" charset="-128"/>
              </a:rPr>
              <a:t>better than that, because we already have a set of spectrum vectors computed by the </a:t>
            </a:r>
            <a:r>
              <a:rPr lang="en-GB" sz="2000" dirty="0" err="1">
                <a:ea typeface="ＭＳ Ｐゴシック" charset="-128"/>
              </a:rPr>
              <a:t>grayWorld</a:t>
            </a:r>
            <a:r>
              <a:rPr lang="en-GB" sz="2000" dirty="0">
                <a:ea typeface="ＭＳ Ｐゴシック" charset="-128"/>
              </a:rPr>
              <a:t> algorithm included in the competition pack, and importantly the</a:t>
            </a:r>
            <a:r>
              <a:rPr lang="en-GB" sz="2000" dirty="0" smtClean="0">
                <a:ea typeface="ＭＳ Ｐゴシック" charset="-128"/>
              </a:rPr>
              <a:t> score </a:t>
            </a:r>
            <a:r>
              <a:rPr lang="en-GB" sz="2000" dirty="0">
                <a:ea typeface="ＭＳ Ｐゴシック" charset="-128"/>
              </a:rPr>
              <a:t>for these – 3544.88 –</a:t>
            </a:r>
            <a:r>
              <a:rPr lang="en-GB" sz="2000" dirty="0" smtClean="0">
                <a:ea typeface="ＭＳ Ｐゴシック" charset="-128"/>
              </a:rPr>
              <a:t> giving us an additional probe.</a:t>
            </a:r>
          </a:p>
          <a:p>
            <a:r>
              <a:rPr lang="en-GB" sz="2000" dirty="0" smtClean="0">
                <a:ea typeface="ＭＳ Ｐゴシック" charset="-128"/>
              </a:rPr>
              <a:t>In </a:t>
            </a:r>
            <a:r>
              <a:rPr lang="en-GB" sz="2000" dirty="0">
                <a:ea typeface="ＭＳ Ｐゴシック" charset="-128"/>
              </a:rPr>
              <a:t>the “live method” we</a:t>
            </a:r>
            <a:r>
              <a:rPr lang="en-GB" sz="2000" dirty="0" smtClean="0">
                <a:ea typeface="ＭＳ Ｐゴシック" charset="-128"/>
              </a:rPr>
              <a:t> set </a:t>
            </a:r>
            <a:r>
              <a:rPr lang="en-GB" sz="2000" b="1" dirty="0">
                <a:latin typeface="Times New Roman" charset="0"/>
                <a:ea typeface="Times New Roman" charset="0"/>
                <a:cs typeface="Times New Roman" charset="0"/>
              </a:rPr>
              <a:t>a</a:t>
            </a:r>
            <a:r>
              <a:rPr lang="en-GB" sz="2000" dirty="0">
                <a:ea typeface="ＭＳ Ｐゴシック" charset="-128"/>
              </a:rPr>
              <a:t> to be the corresponding spectral vector estimates from </a:t>
            </a:r>
            <a:r>
              <a:rPr lang="en-GB" sz="2000" dirty="0" err="1" smtClean="0">
                <a:ea typeface="ＭＳ Ｐゴシック" charset="-128"/>
              </a:rPr>
              <a:t>grayWorld</a:t>
            </a:r>
            <a:r>
              <a:rPr lang="en-GB" sz="2000" dirty="0" smtClean="0">
                <a:ea typeface="ＭＳ Ｐゴシック" charset="-128"/>
              </a:rPr>
              <a:t>, </a:t>
            </a:r>
            <a:r>
              <a:rPr lang="en-GB" sz="2000" dirty="0">
                <a:ea typeface="ＭＳ Ｐゴシック" charset="-128"/>
              </a:rPr>
              <a:t>with the </a:t>
            </a:r>
            <a:r>
              <a:rPr lang="en-GB" sz="2000" i="1" dirty="0" err="1">
                <a:latin typeface="Times New Roman" charset="0"/>
                <a:ea typeface="Times New Roman" charset="0"/>
                <a:cs typeface="Times New Roman" charset="0"/>
              </a:rPr>
              <a:t>k</a:t>
            </a:r>
            <a:r>
              <a:rPr lang="en-GB" sz="2000" dirty="0" err="1">
                <a:ea typeface="ＭＳ Ｐゴシック" charset="-128"/>
              </a:rPr>
              <a:t>th</a:t>
            </a:r>
            <a:r>
              <a:rPr lang="en-GB" sz="2000" dirty="0">
                <a:ea typeface="ＭＳ Ｐゴシック" charset="-128"/>
              </a:rPr>
              <a:t> column of the </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a:t>
            </a:r>
            <a:r>
              <a:rPr lang="en-GB" sz="2000" dirty="0">
                <a:ea typeface="ＭＳ Ｐゴシック" charset="-128"/>
              </a:rPr>
              <a:t>, </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a:t>
            </a:r>
            <a:r>
              <a:rPr lang="en-GB" sz="2000" dirty="0">
                <a:ea typeface="ＭＳ Ｐゴシック" charset="-128"/>
              </a:rPr>
              <a:t> and </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a:t>
            </a:r>
            <a:r>
              <a:rPr lang="en-GB" sz="2000" dirty="0">
                <a:ea typeface="ＭＳ Ｐゴシック" charset="-128"/>
              </a:rPr>
              <a:t> being equal to the </a:t>
            </a:r>
            <a:r>
              <a:rPr lang="en-GB" sz="2000" i="1" dirty="0" err="1">
                <a:latin typeface="Times New Roman" charset="0"/>
                <a:ea typeface="Times New Roman" charset="0"/>
                <a:cs typeface="Times New Roman" charset="0"/>
              </a:rPr>
              <a:t>k</a:t>
            </a:r>
            <a:r>
              <a:rPr lang="en-GB" sz="2000" dirty="0" err="1">
                <a:ea typeface="ＭＳ Ｐゴシック" charset="-128"/>
              </a:rPr>
              <a:t>th</a:t>
            </a:r>
            <a:r>
              <a:rPr lang="en-GB" sz="2000" dirty="0">
                <a:ea typeface="ＭＳ Ｐゴシック" charset="-128"/>
              </a:rPr>
              <a:t> column of </a:t>
            </a:r>
            <a:r>
              <a:rPr lang="en-GB" sz="2000" b="1" dirty="0">
                <a:latin typeface="Times New Roman" charset="0"/>
                <a:ea typeface="Times New Roman" charset="0"/>
                <a:cs typeface="Times New Roman" charset="0"/>
              </a:rPr>
              <a:t>a</a:t>
            </a:r>
            <a:r>
              <a:rPr lang="en-GB" sz="2000" dirty="0">
                <a:ea typeface="ＭＳ Ｐゴシック" charset="-128"/>
              </a:rPr>
              <a:t> plus an orthogonal unit vector in rows 1, 2 and 3 respectively – this ensures that the </a:t>
            </a:r>
            <a:r>
              <a:rPr lang="en-GB" sz="2000" i="1" dirty="0" err="1">
                <a:latin typeface="Times New Roman" charset="0"/>
                <a:ea typeface="Times New Roman" charset="0"/>
                <a:cs typeface="Times New Roman" charset="0"/>
              </a:rPr>
              <a:t>k</a:t>
            </a:r>
            <a:r>
              <a:rPr lang="en-GB" sz="2000" dirty="0" err="1">
                <a:ea typeface="ＭＳ Ｐゴシック" charset="-128"/>
              </a:rPr>
              <a:t>th</a:t>
            </a:r>
            <a:r>
              <a:rPr lang="en-GB" sz="2000" dirty="0">
                <a:ea typeface="ＭＳ Ｐゴシック" charset="-128"/>
              </a:rPr>
              <a:t> columns of </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a:t>
            </a:r>
            <a:r>
              <a:rPr lang="en-GB" sz="2000" dirty="0">
                <a:ea typeface="ＭＳ Ｐゴシック" charset="-128"/>
              </a:rPr>
              <a:t>, </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a:t>
            </a:r>
            <a:r>
              <a:rPr lang="en-GB" sz="2000" dirty="0">
                <a:ea typeface="ＭＳ Ｐゴシック" charset="-128"/>
              </a:rPr>
              <a:t> and </a:t>
            </a:r>
            <a:r>
              <a:rPr lang="en-GB" sz="2000" b="1" dirty="0">
                <a:latin typeface="Times New Roman" charset="0"/>
                <a:ea typeface="Times New Roman" charset="0"/>
                <a:cs typeface="Times New Roman" charset="0"/>
              </a:rPr>
              <a:t>a</a:t>
            </a:r>
            <a:r>
              <a:rPr lang="en-GB" sz="2000" dirty="0">
                <a:latin typeface="Times New Roman" charset="0"/>
                <a:ea typeface="Times New Roman" charset="0"/>
                <a:cs typeface="Times New Roman" charset="0"/>
              </a:rPr>
              <a:t>’’*</a:t>
            </a:r>
            <a:r>
              <a:rPr lang="en-GB" sz="2000" dirty="0">
                <a:ea typeface="ＭＳ Ｐゴシック" charset="-128"/>
              </a:rPr>
              <a:t> are linearly-</a:t>
            </a:r>
            <a:r>
              <a:rPr lang="en-GB" sz="2000" dirty="0" smtClean="0">
                <a:ea typeface="ＭＳ Ｐゴシック" charset="-128"/>
              </a:rPr>
              <a:t>independent</a:t>
            </a:r>
            <a:br>
              <a:rPr lang="en-GB" sz="2000" dirty="0" smtClean="0">
                <a:ea typeface="ＭＳ Ｐゴシック" charset="-128"/>
              </a:rPr>
            </a:br>
            <a:endParaRPr lang="en-GB" sz="2000" dirty="0" smtClean="0">
              <a:ea typeface="ＭＳ Ｐゴシック" charset="-128"/>
            </a:endParaRPr>
          </a:p>
          <a:p>
            <a:r>
              <a:rPr lang="en-GB" sz="2000" b="1" dirty="0" err="1" smtClean="0">
                <a:ea typeface="ＭＳ Ｐゴシック" charset="-128"/>
              </a:rPr>
              <a:t>Leaderboard</a:t>
            </a:r>
            <a:r>
              <a:rPr lang="en-GB" sz="2000" b="1" dirty="0" smtClean="0">
                <a:ea typeface="ＭＳ Ｐゴシック" charset="-128"/>
              </a:rPr>
              <a:t> </a:t>
            </a:r>
            <a:r>
              <a:rPr lang="en-GB" sz="2000" b="1" dirty="0">
                <a:ea typeface="ＭＳ Ｐゴシック" charset="-128"/>
              </a:rPr>
              <a:t>scores from 3 submissions per image can reconstruct the spectrum</a:t>
            </a:r>
          </a:p>
        </p:txBody>
      </p:sp>
      <p:sp>
        <p:nvSpPr>
          <p:cNvPr id="5" name="TextBox 4"/>
          <p:cNvSpPr txBox="1"/>
          <p:nvPr/>
        </p:nvSpPr>
        <p:spPr>
          <a:xfrm>
            <a:off x="152422" y="38607"/>
            <a:ext cx="7511283" cy="523220"/>
          </a:xfrm>
          <a:prstGeom prst="rect">
            <a:avLst/>
          </a:prstGeom>
          <a:noFill/>
        </p:spPr>
        <p:txBody>
          <a:bodyPr wrap="square" rtlCol="0">
            <a:spAutoFit/>
          </a:bodyPr>
          <a:lstStyle/>
          <a:p>
            <a:r>
              <a:rPr lang="en-US" sz="2800" dirty="0" smtClean="0"/>
              <a:t>Difference probes (continued)</a:t>
            </a:r>
            <a:endParaRPr lang="en-US" sz="2800" dirty="0"/>
          </a:p>
        </p:txBody>
      </p:sp>
      <p:sp>
        <p:nvSpPr>
          <p:cNvPr id="6" name="TextBox 5"/>
          <p:cNvSpPr txBox="1"/>
          <p:nvPr/>
        </p:nvSpPr>
        <p:spPr>
          <a:xfrm>
            <a:off x="6795974" y="6550223"/>
            <a:ext cx="2479978" cy="307777"/>
          </a:xfrm>
          <a:prstGeom prst="rect">
            <a:avLst/>
          </a:prstGeom>
          <a:noFill/>
        </p:spPr>
        <p:txBody>
          <a:bodyPr wrap="none" rtlCol="0">
            <a:spAutoFit/>
          </a:bodyPr>
          <a:lstStyle/>
          <a:p>
            <a:r>
              <a:rPr lang="en-US" sz="1400" dirty="0" smtClean="0"/>
              <a:t>Slide courtesy Adrian Cable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lstStyle/>
          <a:p>
            <a:endParaRPr lang="en-US">
              <a:ea typeface="ＭＳ Ｐゴシック" charset="-128"/>
            </a:endParaRPr>
          </a:p>
        </p:txBody>
      </p:sp>
      <p:pic>
        <p:nvPicPr>
          <p:cNvPr id="37892" name="Picture 3"/>
          <p:cNvPicPr>
            <a:picLocks noChangeAspect="1" noChangeArrowheads="1"/>
          </p:cNvPicPr>
          <p:nvPr/>
        </p:nvPicPr>
        <p:blipFill>
          <a:blip r:embed="rId3"/>
          <a:srcRect/>
          <a:stretch>
            <a:fillRect/>
          </a:stretch>
        </p:blipFill>
        <p:spPr bwMode="auto">
          <a:xfrm>
            <a:off x="395288" y="1460397"/>
            <a:ext cx="8388350" cy="5064125"/>
          </a:xfrm>
          <a:prstGeom prst="rect">
            <a:avLst/>
          </a:prstGeom>
          <a:noFill/>
          <a:ln w="9525">
            <a:noFill/>
            <a:miter lim="800000"/>
            <a:headEnd/>
            <a:tailEnd/>
          </a:ln>
        </p:spPr>
      </p:pic>
      <p:sp>
        <p:nvSpPr>
          <p:cNvPr id="5" name="TextBox 4"/>
          <p:cNvSpPr txBox="1"/>
          <p:nvPr/>
        </p:nvSpPr>
        <p:spPr>
          <a:xfrm>
            <a:off x="6795974" y="6550223"/>
            <a:ext cx="2479978" cy="307777"/>
          </a:xfrm>
          <a:prstGeom prst="rect">
            <a:avLst/>
          </a:prstGeom>
          <a:noFill/>
        </p:spPr>
        <p:txBody>
          <a:bodyPr wrap="none" rtlCol="0">
            <a:spAutoFit/>
          </a:bodyPr>
          <a:lstStyle/>
          <a:p>
            <a:r>
              <a:rPr lang="en-US" sz="1400" dirty="0" smtClean="0"/>
              <a:t>Slide courtesy Adrian Cable</a:t>
            </a:r>
            <a:endParaRPr lang="en-US" sz="1400" dirty="0"/>
          </a:p>
        </p:txBody>
      </p:sp>
      <p:sp>
        <p:nvSpPr>
          <p:cNvPr id="7" name="TextBox 6"/>
          <p:cNvSpPr txBox="1"/>
          <p:nvPr/>
        </p:nvSpPr>
        <p:spPr>
          <a:xfrm>
            <a:off x="152422" y="38607"/>
            <a:ext cx="7511283" cy="523220"/>
          </a:xfrm>
          <a:prstGeom prst="rect">
            <a:avLst/>
          </a:prstGeom>
          <a:noFill/>
        </p:spPr>
        <p:txBody>
          <a:bodyPr wrap="square" rtlCol="0">
            <a:spAutoFit/>
          </a:bodyPr>
          <a:lstStyle/>
          <a:p>
            <a:r>
              <a:rPr lang="en-US" sz="2800" dirty="0" smtClean="0"/>
              <a:t>Recovered spectra from six images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52422" y="808158"/>
            <a:ext cx="8813778" cy="1112838"/>
          </a:xfrm>
        </p:spPr>
        <p:txBody>
          <a:bodyPr>
            <a:noAutofit/>
          </a:bodyPr>
          <a:lstStyle/>
          <a:p>
            <a:r>
              <a:rPr lang="en-GB" sz="1800" dirty="0" err="1" smtClean="0">
                <a:ea typeface="ＭＳ Ｐゴシック" charset="-128"/>
              </a:rPr>
              <a:t>Leaderboard</a:t>
            </a:r>
            <a:r>
              <a:rPr lang="en-GB" sz="1800" dirty="0" smtClean="0">
                <a:ea typeface="ＭＳ Ｐゴシック" charset="-128"/>
              </a:rPr>
              <a:t> </a:t>
            </a:r>
            <a:r>
              <a:rPr lang="en-GB" sz="1800" dirty="0">
                <a:ea typeface="ＭＳ Ｐゴシック" charset="-128"/>
              </a:rPr>
              <a:t>updates were done only</a:t>
            </a:r>
            <a:r>
              <a:rPr lang="en-GB" sz="1800" dirty="0" smtClean="0">
                <a:ea typeface="ＭＳ Ｐゴシック" charset="-128"/>
              </a:rPr>
              <a:t> once </a:t>
            </a:r>
            <a:r>
              <a:rPr lang="en-GB" sz="1800" dirty="0">
                <a:ea typeface="ＭＳ Ｐゴシック" charset="-128"/>
              </a:rPr>
              <a:t>per </a:t>
            </a:r>
            <a:r>
              <a:rPr lang="en-GB" sz="1800" dirty="0" smtClean="0">
                <a:ea typeface="ＭＳ Ｐゴシック" charset="-128"/>
              </a:rPr>
              <a:t>week – no time </a:t>
            </a:r>
            <a:r>
              <a:rPr lang="en-GB" sz="1800" dirty="0">
                <a:ea typeface="ＭＳ Ｐゴシック" charset="-128"/>
              </a:rPr>
              <a:t>to recover spectra for the whole image set using this method</a:t>
            </a:r>
          </a:p>
          <a:p>
            <a:r>
              <a:rPr lang="en-GB" sz="1800" dirty="0">
                <a:ea typeface="ＭＳ Ｐゴシック" charset="-128"/>
              </a:rPr>
              <a:t>18 probes were done (recovering the spectra of 6 images – enough to win the contest), plus the final submission which gave an MSE of 597.92, for a total of 19 contest submissions</a:t>
            </a:r>
          </a:p>
        </p:txBody>
      </p:sp>
      <p:pic>
        <p:nvPicPr>
          <p:cNvPr id="36868" name="Picture 4"/>
          <p:cNvPicPr>
            <a:picLocks noChangeAspect="1" noChangeArrowheads="1"/>
          </p:cNvPicPr>
          <p:nvPr/>
        </p:nvPicPr>
        <p:blipFill>
          <a:blip r:embed="rId2"/>
          <a:srcRect/>
          <a:stretch>
            <a:fillRect/>
          </a:stretch>
        </p:blipFill>
        <p:spPr bwMode="auto">
          <a:xfrm>
            <a:off x="1327150" y="2440639"/>
            <a:ext cx="6553200" cy="3544887"/>
          </a:xfrm>
          <a:prstGeom prst="rect">
            <a:avLst/>
          </a:prstGeom>
          <a:noFill/>
          <a:ln w="9525">
            <a:noFill/>
            <a:miter lim="800000"/>
            <a:headEnd/>
            <a:tailEnd/>
          </a:ln>
        </p:spPr>
      </p:pic>
      <p:sp>
        <p:nvSpPr>
          <p:cNvPr id="5" name="TextBox 4"/>
          <p:cNvSpPr txBox="1"/>
          <p:nvPr/>
        </p:nvSpPr>
        <p:spPr>
          <a:xfrm>
            <a:off x="6795974" y="6550223"/>
            <a:ext cx="2479978" cy="307777"/>
          </a:xfrm>
          <a:prstGeom prst="rect">
            <a:avLst/>
          </a:prstGeom>
          <a:noFill/>
        </p:spPr>
        <p:txBody>
          <a:bodyPr wrap="none" rtlCol="0">
            <a:spAutoFit/>
          </a:bodyPr>
          <a:lstStyle/>
          <a:p>
            <a:r>
              <a:rPr lang="en-US" sz="1400" dirty="0" smtClean="0"/>
              <a:t>Slide courtesy Adrian Cable</a:t>
            </a:r>
            <a:endParaRPr lang="en-US" sz="1400" dirty="0"/>
          </a:p>
        </p:txBody>
      </p:sp>
      <p:sp>
        <p:nvSpPr>
          <p:cNvPr id="7" name="TextBox 6"/>
          <p:cNvSpPr txBox="1"/>
          <p:nvPr/>
        </p:nvSpPr>
        <p:spPr>
          <a:xfrm>
            <a:off x="152422" y="38607"/>
            <a:ext cx="7511283" cy="523220"/>
          </a:xfrm>
          <a:prstGeom prst="rect">
            <a:avLst/>
          </a:prstGeom>
          <a:noFill/>
        </p:spPr>
        <p:txBody>
          <a:bodyPr wrap="square" rtlCol="0">
            <a:spAutoFit/>
          </a:bodyPr>
          <a:lstStyle/>
          <a:p>
            <a:r>
              <a:rPr lang="en-US" sz="2800" dirty="0" smtClean="0"/>
              <a:t>No time to recover all the spectra</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152422" y="508792"/>
            <a:ext cx="8801078" cy="4525963"/>
          </a:xfrm>
        </p:spPr>
        <p:txBody>
          <a:bodyPr>
            <a:noAutofit/>
          </a:bodyPr>
          <a:lstStyle/>
          <a:p>
            <a:r>
              <a:rPr lang="en-GB" sz="1800" dirty="0">
                <a:ea typeface="ＭＳ Ｐゴシック" charset="-128"/>
              </a:rPr>
              <a:t>One might argue that the method described here is “cheating” because, while it leads to a good (winning) solution, it arguably does not contribute anything to the very interesting problem of </a:t>
            </a:r>
            <a:r>
              <a:rPr lang="en-GB" sz="1800" dirty="0" err="1">
                <a:ea typeface="ＭＳ Ｐゴシック" charset="-128"/>
              </a:rPr>
              <a:t>illuminant</a:t>
            </a:r>
            <a:r>
              <a:rPr lang="en-GB" sz="1800" dirty="0">
                <a:ea typeface="ＭＳ Ｐゴシック" charset="-128"/>
              </a:rPr>
              <a:t> spectrum recovery, instead exploiting an information leak in the </a:t>
            </a:r>
            <a:r>
              <a:rPr lang="en-GB" sz="1800" dirty="0" err="1">
                <a:ea typeface="ＭＳ Ｐゴシック" charset="-128"/>
              </a:rPr>
              <a:t>leaderboard</a:t>
            </a:r>
            <a:r>
              <a:rPr lang="en-GB" sz="1800" dirty="0">
                <a:ea typeface="ＭＳ Ｐゴシック" charset="-128"/>
              </a:rPr>
              <a:t> score (an artificial element added to turn the problem into a competition)</a:t>
            </a:r>
          </a:p>
          <a:p>
            <a:r>
              <a:rPr lang="en-GB" sz="1800" dirty="0">
                <a:ea typeface="ＭＳ Ｐゴシック" charset="-128"/>
              </a:rPr>
              <a:t>However, I would strongly disagree, for several reasons</a:t>
            </a:r>
          </a:p>
          <a:p>
            <a:pPr lvl="1"/>
            <a:r>
              <a:rPr lang="en-GB" sz="1800" dirty="0">
                <a:ea typeface="ＭＳ Ｐゴシック" charset="-128"/>
              </a:rPr>
              <a:t>The published rules of the contest were adhered to rigidly</a:t>
            </a:r>
          </a:p>
          <a:p>
            <a:pPr lvl="1"/>
            <a:r>
              <a:rPr lang="en-GB" sz="1800" dirty="0">
                <a:ea typeface="ＭＳ Ｐゴシック" charset="-128"/>
              </a:rPr>
              <a:t>The method described here of probing to extract unknown parameters inside a black box </a:t>
            </a:r>
            <a:r>
              <a:rPr lang="en-GB" sz="1800" b="1" dirty="0">
                <a:ea typeface="ＭＳ Ｐゴシック" charset="-128"/>
              </a:rPr>
              <a:t>does</a:t>
            </a:r>
            <a:r>
              <a:rPr lang="en-GB" sz="1800" dirty="0">
                <a:ea typeface="ＭＳ Ｐゴシック" charset="-128"/>
              </a:rPr>
              <a:t> have applications in solving a wide range of real world problems</a:t>
            </a:r>
          </a:p>
          <a:p>
            <a:pPr lvl="1"/>
            <a:r>
              <a:rPr lang="en-GB" sz="1800" dirty="0">
                <a:ea typeface="ＭＳ Ｐゴシック" charset="-128"/>
              </a:rPr>
              <a:t>The competition problem (spectrum recovery) is really intractable in the general case without some higher-level knowledge, as described earlier – the MSE score is just one source for such knowledge, which dispassionately is really no better or worse than any other source of knowledge which is not really related to the image (e.g. being told the dimensionality of the surface spectra basis space is lower than the </a:t>
            </a:r>
            <a:r>
              <a:rPr lang="en-GB" sz="1800" dirty="0" err="1">
                <a:ea typeface="ＭＳ Ｐゴシック" charset="-128"/>
              </a:rPr>
              <a:t>illuminant</a:t>
            </a:r>
            <a:r>
              <a:rPr lang="en-GB" sz="1800" dirty="0">
                <a:ea typeface="ＭＳ Ｐゴシック" charset="-128"/>
              </a:rPr>
              <a:t> space dimensionality, etc.)</a:t>
            </a:r>
          </a:p>
          <a:p>
            <a:pPr lvl="1"/>
            <a:r>
              <a:rPr lang="en-GB" sz="1800" dirty="0">
                <a:ea typeface="ＭＳ Ｐゴシック" charset="-128"/>
              </a:rPr>
              <a:t>Scientific discoveries often result from finding information in unexpected places – clearly no “scientific discovery” has occurred here but the mindset used to think about how to solve the competition problem is very much applicable to genuine, hard problems</a:t>
            </a:r>
          </a:p>
          <a:p>
            <a:r>
              <a:rPr lang="en-GB" sz="1800" dirty="0">
                <a:ea typeface="ＭＳ Ｐゴシック" charset="-128"/>
              </a:rPr>
              <a:t>Nonetheless, there are ways to prevent this sort of method from being used in</a:t>
            </a:r>
            <a:r>
              <a:rPr lang="en-GB" sz="1800" dirty="0" smtClean="0">
                <a:ea typeface="ＭＳ Ｐゴシック" charset="-128"/>
              </a:rPr>
              <a:t> future versions of </a:t>
            </a:r>
            <a:r>
              <a:rPr lang="en-US" sz="1800" dirty="0" err="1" smtClean="0">
                <a:ea typeface="ＭＳ Ｐゴシック" charset="-128"/>
              </a:rPr>
              <a:t>th</a:t>
            </a:r>
            <a:r>
              <a:rPr lang="en-GB" sz="1800" dirty="0" smtClean="0">
                <a:ea typeface="ＭＳ Ｐゴシック" charset="-128"/>
              </a:rPr>
              <a:t>is sort of challenge.</a:t>
            </a:r>
            <a:endParaRPr lang="en-GB" sz="1800" dirty="0">
              <a:ea typeface="ＭＳ Ｐゴシック" charset="-128"/>
            </a:endParaRPr>
          </a:p>
        </p:txBody>
      </p:sp>
      <p:sp>
        <p:nvSpPr>
          <p:cNvPr id="4" name="TextBox 3"/>
          <p:cNvSpPr txBox="1"/>
          <p:nvPr/>
        </p:nvSpPr>
        <p:spPr>
          <a:xfrm>
            <a:off x="6795974" y="6550223"/>
            <a:ext cx="2479978" cy="307777"/>
          </a:xfrm>
          <a:prstGeom prst="rect">
            <a:avLst/>
          </a:prstGeom>
          <a:noFill/>
        </p:spPr>
        <p:txBody>
          <a:bodyPr wrap="none" rtlCol="0">
            <a:spAutoFit/>
          </a:bodyPr>
          <a:lstStyle/>
          <a:p>
            <a:r>
              <a:rPr lang="en-US" sz="1400" dirty="0" smtClean="0"/>
              <a:t>Slide courtesy Adrian Cable</a:t>
            </a:r>
            <a:endParaRPr lang="en-US" sz="1400" dirty="0"/>
          </a:p>
        </p:txBody>
      </p:sp>
      <p:sp>
        <p:nvSpPr>
          <p:cNvPr id="6" name="TextBox 5"/>
          <p:cNvSpPr txBox="1"/>
          <p:nvPr/>
        </p:nvSpPr>
        <p:spPr>
          <a:xfrm>
            <a:off x="152422" y="38607"/>
            <a:ext cx="7511283" cy="523220"/>
          </a:xfrm>
          <a:prstGeom prst="rect">
            <a:avLst/>
          </a:prstGeom>
          <a:noFill/>
        </p:spPr>
        <p:txBody>
          <a:bodyPr wrap="square" rtlCol="0">
            <a:spAutoFit/>
          </a:bodyPr>
          <a:lstStyle/>
          <a:p>
            <a:r>
              <a:rPr lang="en-US" sz="2800" dirty="0" smtClean="0"/>
              <a:t>“I feel cheated”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2"/>
          <a:srcRect/>
          <a:stretch>
            <a:fillRect/>
          </a:stretch>
        </p:blipFill>
        <p:spPr bwMode="auto">
          <a:xfrm>
            <a:off x="1376363" y="1666160"/>
            <a:ext cx="6337300" cy="4732337"/>
          </a:xfrm>
          <a:prstGeom prst="rect">
            <a:avLst/>
          </a:prstGeom>
          <a:noFill/>
          <a:ln w="9525">
            <a:noFill/>
            <a:miter lim="800000"/>
            <a:headEnd/>
            <a:tailEnd/>
          </a:ln>
        </p:spPr>
      </p:pic>
      <p:sp>
        <p:nvSpPr>
          <p:cNvPr id="4" name="TextBox 3"/>
          <p:cNvSpPr txBox="1"/>
          <p:nvPr/>
        </p:nvSpPr>
        <p:spPr>
          <a:xfrm>
            <a:off x="6795974" y="6550223"/>
            <a:ext cx="2479978" cy="307777"/>
          </a:xfrm>
          <a:prstGeom prst="rect">
            <a:avLst/>
          </a:prstGeom>
          <a:noFill/>
        </p:spPr>
        <p:txBody>
          <a:bodyPr wrap="none" rtlCol="0">
            <a:spAutoFit/>
          </a:bodyPr>
          <a:lstStyle/>
          <a:p>
            <a:r>
              <a:rPr lang="en-US" sz="1400" dirty="0" smtClean="0"/>
              <a:t>Slide courtesy Adrian Cable</a:t>
            </a:r>
            <a:endParaRPr lang="en-US" sz="1400" dirty="0"/>
          </a:p>
        </p:txBody>
      </p:sp>
      <p:sp>
        <p:nvSpPr>
          <p:cNvPr id="6" name="TextBox 5"/>
          <p:cNvSpPr txBox="1"/>
          <p:nvPr/>
        </p:nvSpPr>
        <p:spPr>
          <a:xfrm>
            <a:off x="152422" y="38607"/>
            <a:ext cx="7511283" cy="954107"/>
          </a:xfrm>
          <a:prstGeom prst="rect">
            <a:avLst/>
          </a:prstGeom>
          <a:noFill/>
        </p:spPr>
        <p:txBody>
          <a:bodyPr wrap="square" rtlCol="0">
            <a:spAutoFit/>
          </a:bodyPr>
          <a:lstStyle/>
          <a:p>
            <a:r>
              <a:rPr lang="en-US" sz="2800" dirty="0" smtClean="0"/>
              <a:t>Thank you from “</a:t>
            </a:r>
            <a:r>
              <a:rPr lang="en-US" sz="2800" dirty="0" err="1" smtClean="0"/>
              <a:t>theleopards</a:t>
            </a:r>
            <a:r>
              <a:rPr lang="en-US" sz="2800" dirty="0" smtClean="0"/>
              <a:t>” – not really “</a:t>
            </a:r>
            <a:r>
              <a:rPr lang="en-US" sz="2800" dirty="0" err="1" smtClean="0"/>
              <a:t>cheatahs</a:t>
            </a:r>
            <a:r>
              <a:rPr lang="en-US" sz="2800" dirty="0" smtClean="0"/>
              <a:t>” after all</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4" name="Group 13"/>
          <p:cNvGrpSpPr/>
          <p:nvPr/>
        </p:nvGrpSpPr>
        <p:grpSpPr>
          <a:xfrm>
            <a:off x="177451" y="1614063"/>
            <a:ext cx="2964559" cy="3476790"/>
            <a:chOff x="177451" y="1614063"/>
            <a:chExt cx="2964559" cy="3476790"/>
          </a:xfrm>
        </p:grpSpPr>
        <p:pic>
          <p:nvPicPr>
            <p:cNvPr id="4" name="Picture 3"/>
            <p:cNvPicPr>
              <a:picLocks noChangeAspect="1"/>
            </p:cNvPicPr>
            <p:nvPr/>
          </p:nvPicPr>
          <p:blipFill>
            <a:blip r:embed="rId2"/>
            <a:stretch>
              <a:fillRect/>
            </a:stretch>
          </p:blipFill>
          <p:spPr>
            <a:xfrm>
              <a:off x="177451" y="3120259"/>
              <a:ext cx="2964559" cy="1970594"/>
            </a:xfrm>
            <a:prstGeom prst="rect">
              <a:avLst/>
            </a:prstGeom>
          </p:spPr>
        </p:pic>
        <p:sp>
          <p:nvSpPr>
            <p:cNvPr id="9" name="TextBox 8"/>
            <p:cNvSpPr txBox="1"/>
            <p:nvPr/>
          </p:nvSpPr>
          <p:spPr>
            <a:xfrm>
              <a:off x="1269898" y="1614063"/>
              <a:ext cx="766793" cy="1107996"/>
            </a:xfrm>
            <a:prstGeom prst="rect">
              <a:avLst/>
            </a:prstGeom>
            <a:noFill/>
          </p:spPr>
          <p:txBody>
            <a:bodyPr wrap="square" rtlCol="0">
              <a:spAutoFit/>
            </a:bodyPr>
            <a:lstStyle/>
            <a:p>
              <a:r>
                <a:rPr lang="en-US" sz="6600" dirty="0"/>
                <a:t>?</a:t>
              </a:r>
            </a:p>
          </p:txBody>
        </p:sp>
      </p:grpSp>
      <p:grpSp>
        <p:nvGrpSpPr>
          <p:cNvPr id="15" name="Group 14"/>
          <p:cNvGrpSpPr/>
          <p:nvPr/>
        </p:nvGrpSpPr>
        <p:grpSpPr>
          <a:xfrm>
            <a:off x="3380944" y="1614063"/>
            <a:ext cx="1875845" cy="3674747"/>
            <a:chOff x="3380944" y="1614063"/>
            <a:chExt cx="1875845" cy="3674747"/>
          </a:xfrm>
        </p:grpSpPr>
        <p:pic>
          <p:nvPicPr>
            <p:cNvPr id="5" name="Picture 4"/>
            <p:cNvPicPr>
              <a:picLocks noChangeAspect="1"/>
            </p:cNvPicPr>
            <p:nvPr/>
          </p:nvPicPr>
          <p:blipFill>
            <a:blip r:embed="rId3"/>
            <a:stretch>
              <a:fillRect/>
            </a:stretch>
          </p:blipFill>
          <p:spPr>
            <a:xfrm>
              <a:off x="3481417" y="2939856"/>
              <a:ext cx="1775372" cy="2348954"/>
            </a:xfrm>
            <a:prstGeom prst="rect">
              <a:avLst/>
            </a:prstGeom>
          </p:spPr>
        </p:pic>
        <p:sp>
          <p:nvSpPr>
            <p:cNvPr id="7" name="TextBox 6"/>
            <p:cNvSpPr txBox="1"/>
            <p:nvPr/>
          </p:nvSpPr>
          <p:spPr>
            <a:xfrm>
              <a:off x="3380944" y="3588668"/>
              <a:ext cx="766793" cy="1107996"/>
            </a:xfrm>
            <a:prstGeom prst="rect">
              <a:avLst/>
            </a:prstGeom>
            <a:noFill/>
          </p:spPr>
          <p:txBody>
            <a:bodyPr wrap="square" rtlCol="0">
              <a:spAutoFit/>
            </a:bodyPr>
            <a:lstStyle/>
            <a:p>
              <a:r>
                <a:rPr lang="en-US" sz="6600" dirty="0" smtClean="0"/>
                <a:t>*</a:t>
              </a:r>
              <a:endParaRPr lang="en-US" sz="6600" dirty="0"/>
            </a:p>
          </p:txBody>
        </p:sp>
        <p:sp>
          <p:nvSpPr>
            <p:cNvPr id="10" name="TextBox 9"/>
            <p:cNvSpPr txBox="1"/>
            <p:nvPr/>
          </p:nvSpPr>
          <p:spPr>
            <a:xfrm>
              <a:off x="4088673" y="1614063"/>
              <a:ext cx="766793" cy="1107996"/>
            </a:xfrm>
            <a:prstGeom prst="rect">
              <a:avLst/>
            </a:prstGeom>
            <a:noFill/>
          </p:spPr>
          <p:txBody>
            <a:bodyPr wrap="square" rtlCol="0">
              <a:spAutoFit/>
            </a:bodyPr>
            <a:lstStyle/>
            <a:p>
              <a:r>
                <a:rPr lang="en-US" sz="6600" dirty="0"/>
                <a:t>?</a:t>
              </a:r>
            </a:p>
          </p:txBody>
        </p:sp>
      </p:grpSp>
      <p:grpSp>
        <p:nvGrpSpPr>
          <p:cNvPr id="16" name="Group 15"/>
          <p:cNvGrpSpPr/>
          <p:nvPr/>
        </p:nvGrpSpPr>
        <p:grpSpPr>
          <a:xfrm>
            <a:off x="5017145" y="3096953"/>
            <a:ext cx="3700044" cy="1993900"/>
            <a:chOff x="5017145" y="3096953"/>
            <a:chExt cx="3700044" cy="1993900"/>
          </a:xfrm>
        </p:grpSpPr>
        <p:sp>
          <p:nvSpPr>
            <p:cNvPr id="8" name="TextBox 7"/>
            <p:cNvSpPr txBox="1"/>
            <p:nvPr/>
          </p:nvSpPr>
          <p:spPr>
            <a:xfrm>
              <a:off x="5017145" y="3440988"/>
              <a:ext cx="567884" cy="1015663"/>
            </a:xfrm>
            <a:prstGeom prst="rect">
              <a:avLst/>
            </a:prstGeom>
            <a:noFill/>
          </p:spPr>
          <p:txBody>
            <a:bodyPr wrap="none" rtlCol="0">
              <a:spAutoFit/>
            </a:bodyPr>
            <a:lstStyle/>
            <a:p>
              <a:r>
                <a:rPr lang="en-US" sz="6000" dirty="0" smtClean="0"/>
                <a:t>=</a:t>
              </a:r>
              <a:endParaRPr lang="en-US" sz="6000" dirty="0"/>
            </a:p>
          </p:txBody>
        </p:sp>
        <p:pic>
          <p:nvPicPr>
            <p:cNvPr id="12" name="Picture 11"/>
            <p:cNvPicPr>
              <a:picLocks noChangeAspect="1"/>
            </p:cNvPicPr>
            <p:nvPr/>
          </p:nvPicPr>
          <p:blipFill>
            <a:blip r:embed="rId4"/>
            <a:stretch>
              <a:fillRect/>
            </a:stretch>
          </p:blipFill>
          <p:spPr>
            <a:xfrm>
              <a:off x="5732689" y="3096953"/>
              <a:ext cx="2984500" cy="1993900"/>
            </a:xfrm>
            <a:prstGeom prst="rect">
              <a:avLst/>
            </a:prstGeom>
          </p:spPr>
        </p:pic>
      </p:grpSp>
      <p:sp>
        <p:nvSpPr>
          <p:cNvPr id="13" name="TextBox 12"/>
          <p:cNvSpPr txBox="1"/>
          <p:nvPr/>
        </p:nvSpPr>
        <p:spPr>
          <a:xfrm>
            <a:off x="152422" y="38607"/>
            <a:ext cx="7511283" cy="523220"/>
          </a:xfrm>
          <a:prstGeom prst="rect">
            <a:avLst/>
          </a:prstGeom>
          <a:noFill/>
        </p:spPr>
        <p:txBody>
          <a:bodyPr wrap="square" rtlCol="0">
            <a:spAutoFit/>
          </a:bodyPr>
          <a:lstStyle/>
          <a:p>
            <a:r>
              <a:rPr lang="en-US" sz="2800" dirty="0" smtClean="0"/>
              <a:t>The problem…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a:bodyPr>
          <a:lstStyle/>
          <a:p>
            <a:r>
              <a:rPr lang="en-US" sz="2400" dirty="0" smtClean="0"/>
              <a:t>Some constraints were provided as part of the contest: surfaces and illuminant spectra were within three dimensional linear models.</a:t>
            </a:r>
          </a:p>
          <a:p>
            <a:r>
              <a:rPr lang="en-US" sz="2400" dirty="0" smtClean="0"/>
              <a:t>But additional assumptions are necessary to constrain the solution.</a:t>
            </a:r>
          </a:p>
          <a:p>
            <a:r>
              <a:rPr lang="en-US" sz="2400" dirty="0" smtClean="0"/>
              <a:t>In essence, contest was to make assumptions that captured how the scenes were constructed.</a:t>
            </a:r>
          </a:p>
          <a:p>
            <a:r>
              <a:rPr lang="en-US" sz="2400" dirty="0" smtClean="0"/>
              <a:t>Full details are now posted on the contest site, but were not available during the competition.</a:t>
            </a:r>
          </a:p>
          <a:p>
            <a:r>
              <a:rPr lang="en-US" sz="2400" dirty="0" smtClean="0"/>
              <a:t>Some implicit clues: the surfaces used for images 1 and 2 were the same; some images contained visible spectral highlights and the </a:t>
            </a:r>
            <a:r>
              <a:rPr lang="en-US" sz="2400" dirty="0" err="1" smtClean="0"/>
              <a:t>specular</a:t>
            </a:r>
            <a:r>
              <a:rPr lang="en-US" sz="2400" dirty="0" smtClean="0"/>
              <a:t> reflectance component was spectrally flat.</a:t>
            </a:r>
          </a:p>
        </p:txBody>
      </p:sp>
      <p:sp>
        <p:nvSpPr>
          <p:cNvPr id="5" name="TextBox 4"/>
          <p:cNvSpPr txBox="1"/>
          <p:nvPr/>
        </p:nvSpPr>
        <p:spPr>
          <a:xfrm>
            <a:off x="152422" y="38607"/>
            <a:ext cx="7511283" cy="523220"/>
          </a:xfrm>
          <a:prstGeom prst="rect">
            <a:avLst/>
          </a:prstGeom>
          <a:noFill/>
        </p:spPr>
        <p:txBody>
          <a:bodyPr wrap="square" rtlCol="0">
            <a:spAutoFit/>
          </a:bodyPr>
          <a:lstStyle/>
          <a:p>
            <a:r>
              <a:rPr lang="en-US" sz="2800" dirty="0" smtClean="0"/>
              <a:t>The problem is underdetermined</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60" name="Picture 2"/>
          <p:cNvPicPr>
            <a:picLocks noChangeAspect="1" noChangeArrowheads="1"/>
          </p:cNvPicPr>
          <p:nvPr/>
        </p:nvPicPr>
        <p:blipFill>
          <a:blip r:embed="rId3"/>
          <a:srcRect/>
          <a:stretch>
            <a:fillRect/>
          </a:stretch>
        </p:blipFill>
        <p:spPr bwMode="auto">
          <a:xfrm>
            <a:off x="123105" y="1742654"/>
            <a:ext cx="8954356" cy="4447927"/>
          </a:xfrm>
          <a:prstGeom prst="rect">
            <a:avLst/>
          </a:prstGeom>
          <a:noFill/>
          <a:ln w="9525">
            <a:noFill/>
            <a:miter lim="800000"/>
            <a:headEnd/>
            <a:tailEnd/>
          </a:ln>
        </p:spPr>
      </p:pic>
      <p:sp>
        <p:nvSpPr>
          <p:cNvPr id="5" name="TextBox 4"/>
          <p:cNvSpPr txBox="1"/>
          <p:nvPr/>
        </p:nvSpPr>
        <p:spPr>
          <a:xfrm>
            <a:off x="152422" y="38607"/>
            <a:ext cx="7511283" cy="523220"/>
          </a:xfrm>
          <a:prstGeom prst="rect">
            <a:avLst/>
          </a:prstGeom>
          <a:noFill/>
        </p:spPr>
        <p:txBody>
          <a:bodyPr wrap="square" rtlCol="0">
            <a:spAutoFit/>
          </a:bodyPr>
          <a:lstStyle/>
          <a:p>
            <a:r>
              <a:rPr lang="en-US" sz="2800" dirty="0" smtClean="0"/>
              <a:t>Ten synthetic contest images </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152422" y="38607"/>
            <a:ext cx="7511283" cy="523220"/>
          </a:xfrm>
          <a:prstGeom prst="rect">
            <a:avLst/>
          </a:prstGeom>
          <a:noFill/>
        </p:spPr>
        <p:txBody>
          <a:bodyPr wrap="square" rtlCol="0">
            <a:spAutoFit/>
          </a:bodyPr>
          <a:lstStyle/>
          <a:p>
            <a:r>
              <a:rPr lang="en-US" sz="2800" dirty="0" smtClean="0"/>
              <a:t>Other contest features</a:t>
            </a:r>
            <a:endParaRPr lang="en-US" sz="2800" dirty="0"/>
          </a:p>
        </p:txBody>
      </p:sp>
      <p:sp>
        <p:nvSpPr>
          <p:cNvPr id="7" name="Content Placeholder 3"/>
          <p:cNvSpPr>
            <a:spLocks noGrp="1"/>
          </p:cNvSpPr>
          <p:nvPr>
            <p:ph idx="1"/>
          </p:nvPr>
        </p:nvSpPr>
        <p:spPr>
          <a:xfrm>
            <a:off x="457200" y="832897"/>
            <a:ext cx="8229600" cy="4525963"/>
          </a:xfrm>
        </p:spPr>
        <p:txBody>
          <a:bodyPr>
            <a:noAutofit/>
          </a:bodyPr>
          <a:lstStyle/>
          <a:p>
            <a:r>
              <a:rPr lang="en-US" sz="2400" dirty="0" smtClean="0"/>
              <a:t>Score determined by squared error difference between normalized submitted submitted and normalized illuminant spectra used to synthesize images, summed over images.  Normalization meant that only relative spectrum mattered.</a:t>
            </a:r>
          </a:p>
          <a:p>
            <a:r>
              <a:rPr lang="en-US" sz="2400" dirty="0" smtClean="0"/>
              <a:t>Any estimation method allowed, other than hacking into Brainard/Wade computers and finding the tabulated spectra there.</a:t>
            </a:r>
          </a:p>
          <a:p>
            <a:r>
              <a:rPr lang="en-US" sz="2400" dirty="0" smtClean="0"/>
              <a:t>Scores posted once per week to limit use of brute force optimization.</a:t>
            </a:r>
          </a:p>
          <a:p>
            <a:r>
              <a:rPr lang="en-US" sz="2400" dirty="0" smtClean="0"/>
              <a:t>A sample program that implemented a gray world algorithm was posted, and this also provided a baseline “score to beat”.</a:t>
            </a:r>
          </a:p>
          <a:p>
            <a:r>
              <a:rPr lang="en-US" sz="2400" dirty="0" smtClean="0"/>
              <a:t>Prize: $1000 and invitation to give this talk. (Winner unable to attend.)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6760" y="1328420"/>
            <a:ext cx="8597700" cy="5326380"/>
          </a:xfrm>
          <a:prstGeom prst="rect">
            <a:avLst/>
          </a:prstGeom>
        </p:spPr>
      </p:pic>
      <p:sp>
        <p:nvSpPr>
          <p:cNvPr id="6" name="TextBox 5"/>
          <p:cNvSpPr txBox="1"/>
          <p:nvPr/>
        </p:nvSpPr>
        <p:spPr>
          <a:xfrm>
            <a:off x="152422" y="38607"/>
            <a:ext cx="7511283" cy="523220"/>
          </a:xfrm>
          <a:prstGeom prst="rect">
            <a:avLst/>
          </a:prstGeom>
          <a:noFill/>
        </p:spPr>
        <p:txBody>
          <a:bodyPr wrap="square" rtlCol="0">
            <a:spAutoFit/>
          </a:bodyPr>
          <a:lstStyle/>
          <a:p>
            <a:r>
              <a:rPr lang="en-US" sz="2800" dirty="0" smtClean="0"/>
              <a:t>Entries were received from around the world</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152422" y="38607"/>
            <a:ext cx="7511283" cy="523220"/>
          </a:xfrm>
          <a:prstGeom prst="rect">
            <a:avLst/>
          </a:prstGeom>
          <a:noFill/>
        </p:spPr>
        <p:txBody>
          <a:bodyPr wrap="square" rtlCol="0">
            <a:spAutoFit/>
          </a:bodyPr>
          <a:lstStyle/>
          <a:p>
            <a:r>
              <a:rPr lang="en-US" sz="2800" dirty="0" smtClean="0"/>
              <a:t>Final </a:t>
            </a:r>
            <a:r>
              <a:rPr lang="en-US" sz="2800" dirty="0" err="1" smtClean="0"/>
              <a:t>leaderboard</a:t>
            </a:r>
            <a:endParaRPr lang="en-US" sz="2800" dirty="0"/>
          </a:p>
        </p:txBody>
      </p:sp>
      <p:pic>
        <p:nvPicPr>
          <p:cNvPr id="7" name="Picture 6"/>
          <p:cNvPicPr>
            <a:picLocks noChangeAspect="1"/>
          </p:cNvPicPr>
          <p:nvPr/>
        </p:nvPicPr>
        <p:blipFill>
          <a:blip r:embed="rId3"/>
          <a:stretch>
            <a:fillRect/>
          </a:stretch>
        </p:blipFill>
        <p:spPr>
          <a:xfrm>
            <a:off x="2273418" y="1151807"/>
            <a:ext cx="4470148" cy="55086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337811" y="946944"/>
            <a:ext cx="8460048" cy="4576377"/>
          </a:xfrm>
          <a:prstGeom prst="rect">
            <a:avLst/>
          </a:prstGeom>
          <a:noFill/>
          <a:ln w="9525">
            <a:noFill/>
            <a:miter lim="800000"/>
            <a:headEnd/>
            <a:tailEnd/>
          </a:ln>
        </p:spPr>
      </p:pic>
      <p:sp>
        <p:nvSpPr>
          <p:cNvPr id="3" name="TextBox 2"/>
          <p:cNvSpPr txBox="1"/>
          <p:nvPr/>
        </p:nvSpPr>
        <p:spPr>
          <a:xfrm>
            <a:off x="152422" y="38607"/>
            <a:ext cx="7511283" cy="523220"/>
          </a:xfrm>
          <a:prstGeom prst="rect">
            <a:avLst/>
          </a:prstGeom>
          <a:noFill/>
        </p:spPr>
        <p:txBody>
          <a:bodyPr wrap="square" rtlCol="0">
            <a:spAutoFit/>
          </a:bodyPr>
          <a:lstStyle/>
          <a:p>
            <a:r>
              <a:rPr lang="en-US" sz="2800" dirty="0" smtClean="0"/>
              <a:t>Scores over course of the contest</a:t>
            </a:r>
            <a:endParaRPr lang="en-US" sz="2800" dirty="0"/>
          </a:p>
        </p:txBody>
      </p:sp>
      <p:sp>
        <p:nvSpPr>
          <p:cNvPr id="5" name="TextBox 4"/>
          <p:cNvSpPr txBox="1"/>
          <p:nvPr/>
        </p:nvSpPr>
        <p:spPr>
          <a:xfrm>
            <a:off x="6754739" y="6550223"/>
            <a:ext cx="2479978" cy="307777"/>
          </a:xfrm>
          <a:prstGeom prst="rect">
            <a:avLst/>
          </a:prstGeom>
          <a:noFill/>
        </p:spPr>
        <p:txBody>
          <a:bodyPr wrap="none" rtlCol="0">
            <a:spAutoFit/>
          </a:bodyPr>
          <a:lstStyle/>
          <a:p>
            <a:r>
              <a:rPr lang="en-US" sz="1400" dirty="0" smtClean="0"/>
              <a:t>Slide courtesy Adrian Cable</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AFF31"/>
        </a:solid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5501</TotalTime>
  <Words>2554</Words>
  <Application>Microsoft Macintosh PowerPoint</Application>
  <PresentationFormat>On-screen Show (4:3)</PresentationFormat>
  <Paragraphs>141</Paragraphs>
  <Slides>24</Slides>
  <Notes>13</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OSA 2011 Spectrum Estimation Competition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Wadelab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OSA 2011 Spectrum Estimation Competition</dc:title>
  <dc:creator>Alex Wade</dc:creator>
  <cp:lastModifiedBy>Alex Wade</cp:lastModifiedBy>
  <cp:revision>56</cp:revision>
  <dcterms:created xsi:type="dcterms:W3CDTF">2011-09-12T08:17:36Z</dcterms:created>
  <dcterms:modified xsi:type="dcterms:W3CDTF">2011-09-12T16:06:54Z</dcterms:modified>
</cp:coreProperties>
</file>